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23"/>
  </p:notesMasterIdLst>
  <p:handoutMasterIdLst>
    <p:handoutMasterId r:id="rId24"/>
  </p:handoutMasterIdLst>
  <p:sldIdLst>
    <p:sldId id="333" r:id="rId2"/>
    <p:sldId id="431" r:id="rId3"/>
    <p:sldId id="450" r:id="rId4"/>
    <p:sldId id="465" r:id="rId5"/>
    <p:sldId id="463" r:id="rId6"/>
    <p:sldId id="452" r:id="rId7"/>
    <p:sldId id="464" r:id="rId8"/>
    <p:sldId id="461" r:id="rId9"/>
    <p:sldId id="453" r:id="rId10"/>
    <p:sldId id="409" r:id="rId11"/>
    <p:sldId id="460" r:id="rId12"/>
    <p:sldId id="411" r:id="rId13"/>
    <p:sldId id="466" r:id="rId14"/>
    <p:sldId id="456" r:id="rId15"/>
    <p:sldId id="413" r:id="rId16"/>
    <p:sldId id="458" r:id="rId17"/>
    <p:sldId id="440" r:id="rId18"/>
    <p:sldId id="459" r:id="rId19"/>
    <p:sldId id="388" r:id="rId20"/>
    <p:sldId id="415" r:id="rId21"/>
    <p:sldId id="468" r:id="rId22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CHE, Olivier 2 (IGAS/INSPECTANTS)" initials="TO2(" lastIdx="42" clrIdx="0">
    <p:extLst>
      <p:ext uri="{19B8F6BF-5375-455C-9EA6-DF929625EA0E}">
        <p15:presenceInfo xmlns:p15="http://schemas.microsoft.com/office/powerpoint/2012/main" userId="S-1-5-21-27022435-3177379373-3347635678-54661" providerId="AD"/>
      </p:ext>
    </p:extLst>
  </p:cmAuthor>
  <p:cmAuthor id="2" name="FAUCHIER-MAGNAN, Emilie (IGAS/INSPECTANTS)" initials="EFM" lastIdx="10" clrIdx="1">
    <p:extLst>
      <p:ext uri="{19B8F6BF-5375-455C-9EA6-DF929625EA0E}">
        <p15:presenceInfo xmlns:p15="http://schemas.microsoft.com/office/powerpoint/2012/main" userId="FAUCHIER-MAGNAN, Emilie (IGAS/INSPECTANT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574E92-92E0-43FD-9C29-B17DD1E09063}" v="1" dt="2023-11-16T15:25:48.8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0" autoAdjust="0"/>
    <p:restoredTop sz="83124" autoAdjust="0"/>
  </p:normalViewPr>
  <p:slideViewPr>
    <p:cSldViewPr showGuides="1">
      <p:cViewPr varScale="1">
        <p:scale>
          <a:sx n="87" d="100"/>
          <a:sy n="87" d="100"/>
        </p:scale>
        <p:origin x="941" y="67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-79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2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E685C-023E-4390-BA02-AD2B88495A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257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07/12/2023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1384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380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8061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Complexité à mettre en œuvre liée à la </a:t>
            </a:r>
            <a:r>
              <a:rPr lang="fr-FR" sz="1200" dirty="0"/>
              <a:t>multiplicité des réseaux et des circuits</a:t>
            </a:r>
            <a:endParaRPr lang="fr-FR" dirty="0"/>
          </a:p>
          <a:p>
            <a:r>
              <a:rPr lang="fr-FR" dirty="0"/>
              <a:t>Autres financeurs : </a:t>
            </a:r>
            <a:r>
              <a:rPr lang="fr-FR" sz="1200" dirty="0"/>
              <a:t>complémentaires retraite, santé et les CAF – voire CD, employeurs et CSE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107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Sur les objectifs : un rapport à la fois technique (cadre juridique et financier), et plus stratégique (évaluation d’une partie de la stratégie Agir pour les aidants, le plan de diversification de l’offre de répit)</a:t>
            </a:r>
          </a:p>
          <a:p>
            <a:r>
              <a:rPr lang="fr-FR" dirty="0"/>
              <a:t>Sur le périmètre : mentionner à l’oral que nous parlons du financement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5298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Une intensité de l’aide variable selon les aidants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857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Cela renvoie au fait qu’il y a des configurations d’aide variables.</a:t>
            </a:r>
          </a:p>
          <a:p>
            <a:endParaRPr lang="fr-FR" dirty="0"/>
          </a:p>
          <a:p>
            <a:r>
              <a:rPr lang="fr-FR" dirty="0"/>
              <a:t>Un enjeu de cibler les politiques publiques sur les aidants les plus à risque.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4153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Evoquer ici d’entrée de jeu les réserves que suscitent le terme répit pour certains ; mot que nous avons conservé dans le rapport (renvoyer aux travaux HAS).</a:t>
            </a:r>
          </a:p>
          <a:p>
            <a:pPr marL="92075" indent="0">
              <a:buNone/>
            </a:pPr>
            <a:endParaRPr lang="fr-FR" b="0" dirty="0"/>
          </a:p>
          <a:p>
            <a:r>
              <a:rPr lang="fr-FR" dirty="0"/>
              <a:t>Absence d’enquête nationale portant sur un large panel d’aidants pour évaluer les attentes des aidants en termes de répit.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0374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2676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 les incitant à développer des liens avec assistants sociaux des </a:t>
            </a:r>
            <a:r>
              <a:rPr lang="fr-FR" dirty="0" err="1"/>
              <a:t>établ</a:t>
            </a:r>
            <a:r>
              <a:rPr lang="fr-FR" dirty="0"/>
              <a:t>. de santé, équipes HAD et mobiles de soins palliatifs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Dernière proposition : </a:t>
            </a:r>
            <a:r>
              <a:rPr lang="fr-FR" sz="1200" dirty="0"/>
              <a:t>étudier des scénarios de partage du pilotage des PFR avec les départements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9386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6620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777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>
            <a:normAutofit/>
          </a:bodyPr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7" y="1563638"/>
            <a:ext cx="8425185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rgbClr val="000099"/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23850" y="264516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>
                <a:solidFill>
                  <a:srgbClr val="000099"/>
                </a:solidFill>
              </a:defRPr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884368" y="485709"/>
            <a:ext cx="95760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65294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15616" y="1383318"/>
            <a:ext cx="2592288" cy="259228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802052"/>
            <a:ext cx="1754820" cy="175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385412" y="197939"/>
            <a:ext cx="361341" cy="36134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 dt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rgbClr val="000099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gas.gouv.fr/IMG/pdf/2022-032rv2.pdf" TargetMode="External"/><Relationship Id="rId2" Type="http://schemas.openxmlformats.org/officeDocument/2006/relationships/hyperlink" Target="https://www.igas.gouv.fr/Soutenir-les-aidants-en-levant-les-freins-au-developpement-de-solutions-de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igas.gouv.fr/IMG/pdf/infographie_rs_fevrier_2023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323850" y="1851670"/>
            <a:ext cx="8424000" cy="2581256"/>
          </a:xfrm>
        </p:spPr>
        <p:txBody>
          <a:bodyPr>
            <a:normAutofit fontScale="85000" lnSpcReduction="20000"/>
          </a:bodyPr>
          <a:lstStyle/>
          <a:p>
            <a:pPr algn="l"/>
            <a:endParaRPr lang="fr-FR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fr-FR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fr-FR" sz="2400" dirty="0"/>
              <a:t> Journée régionale répit des proches aidants PSH/PA – Nouvelle aquitaine- 4 décembre 2023</a:t>
            </a:r>
          </a:p>
          <a:p>
            <a:endParaRPr lang="fr-FR" sz="2400" dirty="0"/>
          </a:p>
          <a:p>
            <a:r>
              <a:rPr lang="fr-FR" sz="2600" dirty="0"/>
              <a:t>Présentation du rapport </a:t>
            </a:r>
            <a:r>
              <a:rPr lang="fr-FR" sz="2800" dirty="0"/>
              <a:t>« </a:t>
            </a:r>
            <a:r>
              <a:rPr lang="fr-FR" sz="2400" dirty="0"/>
              <a:t>SOUTENIR Les aidants</a:t>
            </a:r>
          </a:p>
          <a:p>
            <a:r>
              <a:rPr lang="fr-FR" sz="2400" dirty="0"/>
              <a:t>EN LEVANT LES FREINS AU Développement de SOLUTIONS DE REPIT »</a:t>
            </a:r>
            <a:endParaRPr lang="fr-FR" sz="1800" dirty="0"/>
          </a:p>
          <a:p>
            <a:endParaRPr lang="fr-FR" sz="1700" dirty="0"/>
          </a:p>
          <a:p>
            <a:endParaRPr lang="fr-FR" sz="1700" dirty="0"/>
          </a:p>
          <a:p>
            <a:r>
              <a:rPr lang="fr-FR" sz="1500" cap="none" dirty="0"/>
              <a:t>Présentation : Emilie </a:t>
            </a:r>
            <a:r>
              <a:rPr lang="fr-FR" sz="1500" cap="none" dirty="0" err="1"/>
              <a:t>Fauchier-Magnan,</a:t>
            </a:r>
            <a:r>
              <a:rPr lang="fr-FR" sz="1500" cap="none" dirty="0"/>
              <a:t> Inspection générale des affaires sociales</a:t>
            </a:r>
          </a:p>
          <a:p>
            <a:endParaRPr lang="fr-FR" sz="1500" cap="none" dirty="0"/>
          </a:p>
          <a:p>
            <a:r>
              <a:rPr lang="fr-FR" sz="1500" cap="none" dirty="0"/>
              <a:t>Mission réalisée avec Pr Bertrand Fenoll et Olivier Toche</a:t>
            </a:r>
          </a:p>
          <a:p>
            <a:endParaRPr lang="fr-FR" sz="1500" cap="none" dirty="0"/>
          </a:p>
          <a:p>
            <a:endParaRPr lang="fr-FR" sz="1500" cap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2" charset="0"/>
              </a:rPr>
              <a:pPr/>
              <a:t>1</a:t>
            </a:fld>
            <a:endParaRPr lang="fr-FR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63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Conforter les PFR afin qu’elles soient mieux identifiées et mieux positionnées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251842" y="1743638"/>
            <a:ext cx="8568630" cy="3399862"/>
          </a:xfrm>
        </p:spPr>
        <p:txBody>
          <a:bodyPr>
            <a:normAutofit/>
          </a:bodyPr>
          <a:lstStyle/>
          <a:p>
            <a:pPr marL="377825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/>
              <a:t>Reconnaître les PFR comme centre de ressources </a:t>
            </a:r>
            <a:r>
              <a:rPr lang="fr-FR" sz="1600" dirty="0"/>
              <a:t>(au sens du 11° du L 312-1 CASF)</a:t>
            </a:r>
          </a:p>
          <a:p>
            <a:pPr marL="377825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/>
              <a:t>Renforcer le maillage territorial des PFR PA et PH, </a:t>
            </a:r>
            <a:r>
              <a:rPr lang="fr-FR" sz="1600" dirty="0"/>
              <a:t>et élargir les PFR aux aidants de personnes atteintes de maladies chroniques invalidantes</a:t>
            </a:r>
          </a:p>
          <a:p>
            <a:pPr marL="377825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/>
              <a:t>Fixer un schéma-cible de l’activité des PFR</a:t>
            </a:r>
            <a:r>
              <a:rPr lang="fr-FR" sz="1600" dirty="0"/>
              <a:t>, pour garantir un socle minimal de prestations incluant des solutions de répit à domicile</a:t>
            </a:r>
          </a:p>
          <a:p>
            <a:pPr marL="377825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/>
              <a:t>Choisir une appellation nationale fédératrice de type </a:t>
            </a:r>
            <a:r>
              <a:rPr lang="fr-FR" sz="1600" b="1" i="1" dirty="0"/>
              <a:t>Maison des aidants </a:t>
            </a:r>
          </a:p>
          <a:p>
            <a:pPr marL="377825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/>
              <a:t>Inscrire le pilotage des PFR dans le cadre de coopération partagée entre l’Etat, la CNSA et les départements </a:t>
            </a:r>
            <a:r>
              <a:rPr lang="fr-FR" sz="1600" dirty="0"/>
              <a:t>proposé par la branche Autonomie</a:t>
            </a:r>
          </a:p>
        </p:txBody>
      </p:sp>
    </p:spTree>
    <p:extLst>
      <p:ext uri="{BB962C8B-B14F-4D97-AF65-F5344CB8AC3E}">
        <p14:creationId xmlns:p14="http://schemas.microsoft.com/office/powerpoint/2010/main" val="489170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729E108-DD49-4810-A3B7-9E07F2C1C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2A22400E-0E93-4565-AB6B-A535C1AB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suppléance à domicile, demande première des aidants, bute sur son </a:t>
            </a:r>
            <a:r>
              <a:rPr lang="fr-FR" dirty="0">
                <a:solidFill>
                  <a:schemeClr val="tx2"/>
                </a:solidFill>
              </a:rPr>
              <a:t>financement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6F5809-A232-4B00-8B39-0AAC754E67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1600" b="1" dirty="0"/>
              <a:t>Le bilan contrasté de l’offre de suppléance à domicile sur la période de la stratégie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Une offre de relayage finalement modeste dans le cadre de l’expérimentation de dérogation au droit du travail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D’autres formules de suppléance à domicile pour les aidants de PA développées sans recours à ce cadre dérogatoire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Une offre encore embryonnaire pour les aidants de PSH, sauf via certaines CAF, et quasi inexistante pour les aidants de Pm de moins de 60 ans</a:t>
            </a:r>
          </a:p>
          <a:p>
            <a:pPr>
              <a:spcBef>
                <a:spcPts val="1200"/>
              </a:spcBef>
            </a:pPr>
            <a:r>
              <a:rPr lang="fr-FR" sz="1600" b="1" dirty="0"/>
              <a:t>Les freins au développement de ce type de solution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Du côté de la demande </a:t>
            </a:r>
            <a:r>
              <a:rPr lang="fr-FR" b="1" dirty="0"/>
              <a:t>: </a:t>
            </a:r>
            <a:r>
              <a:rPr lang="fr-FR" dirty="0"/>
              <a:t>des financements encore très ponctuels, largement méconnus et complexes à mobiliser sans intermédiation, avec un reste à charge vite dissuasif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Du côté de l’offre : les difficultés de recrutement du secteur, et un modèle juridique et économique encore indéterminé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986232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3E2896-4443-ECE6-7B45-94B41E0ED1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Recommandations relatives au relayage de longue durée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Faciliter le développement du répit à domicile (1/2)</a:t>
            </a:r>
            <a:endParaRPr lang="fr-FR" strike="sngStrike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377825" indent="-2857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dirty="0"/>
              <a:t>S’assurer de la compatibilité du cadre dérogatoire du relayage long avec le droit européen</a:t>
            </a:r>
          </a:p>
          <a:p>
            <a:pPr marL="377825" indent="-2857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dirty="0"/>
              <a:t>Inciter la branche de l’aide, de l’accompagnement et des soins à domicile à négocier sur l’aménagement des temps de travail avec l’introduction d’un régime d’équivalence</a:t>
            </a:r>
          </a:p>
          <a:p>
            <a:pPr marL="377825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dirty="0"/>
              <a:t>Cibler les recours au relayage long, dérogatoire du droit du travail avec un seul intervenant aux situations le nécessitant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321838" y="3491680"/>
            <a:ext cx="8424614" cy="24295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9525" indent="85725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ct val="100000"/>
              <a:buFont typeface="+mj-lt"/>
              <a:buAutoNum type="alphaLcPeriod"/>
              <a:defRPr sz="12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951337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BAF4355-64D4-AD23-F4B3-10029639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8945CBB-C710-9108-D5DB-E929BE00D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Recommandations relatives aux autres formes de relayage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7CC785A-56CA-D75D-4AB0-73D6CDDFE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Faciliter le développement du répit à domicile (2/2)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3C5C46D-9565-7277-B95D-E5B4E263D1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377825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b="1" dirty="0"/>
              <a:t>Développer, dans toutes les PFR, une offre de suppléance de - de 4h </a:t>
            </a:r>
            <a:r>
              <a:rPr lang="fr-FR" sz="1600" dirty="0"/>
              <a:t>(« temps libéré »), en la centrant sur un champ + restreint de cas de recours, avec un reste à charge minime</a:t>
            </a:r>
          </a:p>
          <a:p>
            <a:pPr marL="377825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dirty="0"/>
              <a:t>Intégrer la suppléance du proche aidant dans les missions et dans le cadre de financement des services d’aide et d’accompagnement à domicile (SAAD)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i="1" dirty="0"/>
              <a:t>(modification législative)</a:t>
            </a:r>
            <a:endParaRPr lang="fr-FR" sz="1600" i="1" dirty="0"/>
          </a:p>
          <a:p>
            <a:pPr marL="377825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b="1" dirty="0"/>
              <a:t>Inscrire dans la nouvelle stratégie le déploiement d’une offre de suppléance accessible et ne dérogeant pas au droit du travail </a:t>
            </a:r>
            <a:r>
              <a:rPr lang="fr-FR" sz="1600" dirty="0"/>
              <a:t>(pour l’offre de 2h à 48h consécutives)</a:t>
            </a:r>
          </a:p>
          <a:p>
            <a:pPr marL="377825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dirty="0"/>
              <a:t>Assurer la solvabilisation de la demande de suppléances de </a:t>
            </a:r>
            <a:r>
              <a:rPr lang="fr-FR" sz="1600" b="1" dirty="0"/>
              <a:t>2h à 48h </a:t>
            </a:r>
            <a:r>
              <a:rPr lang="fr-FR" sz="1600" dirty="0"/>
              <a:t>consécutives </a:t>
            </a:r>
            <a:r>
              <a:rPr lang="fr-FR" sz="1600" i="1" dirty="0"/>
              <a:t>(voir les pistes de réduction du reste à charge proposées par ailleurs)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979316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35B21BD-9EFF-4EB4-9462-46797FFB9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2C33F422-444D-4BAC-A1DD-F7ABF246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L’accueil temporaire n’est pas toujours adapté aux attentes des publics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FA4B8EA-E6C7-4E98-B826-BD3352657BE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fr-FR" sz="1600" b="1" dirty="0"/>
              <a:t>Sur le champ des établissements pour personnes âgées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Une offre relativement sous-utilisée, mais certaines demandes ne peuvent être satisfaites (accueil en urgence, ...)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Des freins psychologiques (culpabilité) et financier (reste à charge)</a:t>
            </a:r>
          </a:p>
          <a:p>
            <a:pPr>
              <a:spcBef>
                <a:spcPts val="600"/>
              </a:spcBef>
            </a:pPr>
            <a:r>
              <a:rPr lang="fr-FR" sz="1600" b="1" dirty="0"/>
              <a:t>Sur le champ du handicap et des maladies chroniques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Des demandes de répit qui relèvent surtout de carences de prise en charge médico-sociale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Un frein très important : la réglementation de l’accueil temporaire</a:t>
            </a:r>
          </a:p>
          <a:p>
            <a:pPr>
              <a:spcBef>
                <a:spcPts val="600"/>
              </a:spcBef>
            </a:pPr>
            <a:r>
              <a:rPr lang="fr-FR" sz="1600" b="1" dirty="0"/>
              <a:t>Sur les deux champs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Une modalité d’accueil largement minoritaire, un modèle économique à conforter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Un bilan de la stratégie </a:t>
            </a:r>
            <a:r>
              <a:rPr lang="fr-FR" i="1" dirty="0"/>
              <a:t>Agir pour les aidants </a:t>
            </a:r>
            <a:r>
              <a:rPr lang="fr-FR" dirty="0"/>
              <a:t>en retrait par rapport aux ambitions initiales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8499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Adapter l’accueil temporaire en établissement à la spécificité des publics</a:t>
            </a:r>
            <a:endParaRPr lang="fr-FR" strike="sngStrike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395536" y="1543140"/>
            <a:ext cx="8424334" cy="3240360"/>
          </a:xfrm>
        </p:spPr>
        <p:txBody>
          <a:bodyPr>
            <a:noAutofit/>
          </a:bodyPr>
          <a:lstStyle/>
          <a:p>
            <a:pPr marL="377825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b="1" dirty="0"/>
              <a:t>Ouvrir droit automatiquement à l’accueil temporaire en cas d’orientation dans un établissement ou service médico-social (ESMS) </a:t>
            </a:r>
            <a:r>
              <a:rPr lang="fr-FR" dirty="0"/>
              <a:t>pour PSH et permettre l’accueil sans conditions dans les situations d’urgence </a:t>
            </a:r>
          </a:p>
          <a:p>
            <a:pPr marL="377825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b="1" dirty="0"/>
              <a:t>Piloter le développement et l’adaptation de l’offre d’accueil temporaire dans les ESMS</a:t>
            </a:r>
          </a:p>
          <a:p>
            <a:pPr marL="377825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/>
              <a:t>Mener une étude pour comparer les coûts de l’accueil temporaire avec ceux de l’hébergement permanent, dans les ESMS et ajuster la tarification des ESMS en fonction</a:t>
            </a:r>
          </a:p>
          <a:p>
            <a:pPr marL="377825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b="1" dirty="0"/>
              <a:t>Soutenir le développement de l’accueil le week-end et pendant les vacances scolaires des ESMS pour enfants</a:t>
            </a:r>
          </a:p>
          <a:p>
            <a:pPr marL="377825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b="1" dirty="0"/>
              <a:t>Développer les possibilités d’accueil temporaire dans les établissements sanitaires </a:t>
            </a:r>
            <a:r>
              <a:rPr lang="fr-FR" dirty="0"/>
              <a:t>(en soins médicaux de réadaptation, dans les futures unités de soins prolongés complexes et en soins palliatifs)</a:t>
            </a:r>
          </a:p>
          <a:p>
            <a:pPr marL="377825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92433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B2E83A5-8775-4A2A-B678-4340C4CA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309BFA2-6178-4512-A8CC-952C92F79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séjours de vacances-répit méritent d’être soutenus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4A1CCA2-79FE-439E-A398-4F69B65A32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fr-FR" sz="1600" b="1" dirty="0"/>
              <a:t>Une offre de séjours encore embryonnaire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Les séjours aidants-aidés (ou séjours familiaux), en milieu ordinaire sont plébiscités</a:t>
            </a:r>
          </a:p>
          <a:p>
            <a:pPr marL="3778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/>
              <a:t>Des séjours développés par des acteurs touristiques, souvent issus du tourisme social, ou par des acteurs médico-sociaux</a:t>
            </a:r>
          </a:p>
          <a:p>
            <a:pPr marL="3778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/>
              <a:t>… mais avec des coopérations entre les deux secteurs qui restent très rares</a:t>
            </a:r>
          </a:p>
          <a:p>
            <a:pPr>
              <a:spcAft>
                <a:spcPts val="600"/>
              </a:spcAft>
            </a:pPr>
            <a:endParaRPr lang="fr-FR" dirty="0"/>
          </a:p>
          <a:p>
            <a:r>
              <a:rPr lang="fr-FR" sz="1600" b="1" dirty="0"/>
              <a:t>Le principal frein au développement de l’offre : le coût élevé des séjours adaptés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Pour les aidants, des aides financières diverses, complexes à mobiliser et conditionnées, et très souvent méconnues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Pour les organisateurs, des freins juridiques et des ARS réticentes à s’engager dans le financement de séjours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0246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Encourager le développement des séjours de vacances aidants/ aidés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b="1" dirty="0"/>
              <a:t>Confier à la CNAF une mission de développement de l’offre de vacances pour les familles avec enfants en situation de handicap</a:t>
            </a:r>
            <a:r>
              <a:rPr lang="fr-FR" dirty="0"/>
              <a:t>, et intégrer une majoration pour handicap dans les aides aux départs existantes</a:t>
            </a:r>
          </a:p>
          <a:p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b="1" dirty="0"/>
              <a:t>Conforter les appels à projets de l’Agence nationale des chèques-vacances (ANCV) </a:t>
            </a:r>
            <a:r>
              <a:rPr lang="fr-FR" dirty="0"/>
              <a:t>pour les structures favorisant le départ des PA dépendantes et pour les adultes en situation de handicap, et associer la CNSA à leur pilotage</a:t>
            </a:r>
          </a:p>
          <a:p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Favoriser le financement régional d’acteurs touristiques en promouvant les groupements de coopération sociale et médico-sociale (GCSMS), et étudier l’opportunité d’un financement national pour les séjours organisés par les ESMS</a:t>
            </a:r>
          </a:p>
          <a:p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Informer les usagers des MDPH des possibilités de financement par les prestations légales (PCH, AEEH), faciliter leurs demandes et adapter les modalités de traitement </a:t>
            </a:r>
          </a:p>
        </p:txBody>
      </p:sp>
    </p:spTree>
    <p:extLst>
      <p:ext uri="{BB962C8B-B14F-4D97-AF65-F5344CB8AC3E}">
        <p14:creationId xmlns:p14="http://schemas.microsoft.com/office/powerpoint/2010/main" val="2277531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D8DCBC9-9EDE-4184-B39B-FFA6AE94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1E19284-79AD-4B4D-9C04-B93EBC08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circuits de financement sont multiples et complexes, avec des restes à charge souvent élevés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7B42173-A193-4EEC-8FD2-489AF7C1BD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sz="1800" b="1" dirty="0"/>
              <a:t>Des financements peu mobilisés, car dispersés et méconnus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600" dirty="0"/>
              <a:t>Des financements possibles dans le cadre des prestations pour les PA ou les PSH, mais ils sont très peu et très inégalement mobilisés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600" dirty="0"/>
              <a:t>Des aides proposées par les caisses de sécurité sociale ou les complémentaires, mais elles ne sont pas systématiques</a:t>
            </a:r>
          </a:p>
          <a:p>
            <a:pPr marL="377825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Un mécanisme de crédit d’impôt pour les services à la personne puissant, mais qui ne bénéficie toutefois pas encore de l’avance sauf en cas d’emploi direct</a:t>
            </a:r>
          </a:p>
        </p:txBody>
      </p:sp>
    </p:spTree>
    <p:extLst>
      <p:ext uri="{BB962C8B-B14F-4D97-AF65-F5344CB8AC3E}">
        <p14:creationId xmlns:p14="http://schemas.microsoft.com/office/powerpoint/2010/main" val="3435509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51520" y="629274"/>
            <a:ext cx="8424863" cy="664812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Renforcer le financement des solutions de répit (1/2)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321453" y="1779662"/>
            <a:ext cx="8424334" cy="2880320"/>
          </a:xfrm>
        </p:spPr>
        <p:txBody>
          <a:bodyPr>
            <a:normAutofit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600" b="1" dirty="0"/>
              <a:t>Pour les aidants de PA et PSH : s’appuyer sur les prestations existantes </a:t>
            </a:r>
            <a:r>
              <a:rPr lang="fr-FR" sz="1600" dirty="0"/>
              <a:t>pour les aidés en identifiant plus clairement un droit au financement de solutions de répit pour l’aidant</a:t>
            </a:r>
          </a:p>
          <a:p>
            <a:pPr marL="637200" lvl="1" indent="-285750"/>
            <a:r>
              <a:rPr lang="fr-FR" sz="1400" dirty="0"/>
              <a:t>Réformer l’APA répit : clarifier ses règles d’emploi</a:t>
            </a:r>
          </a:p>
          <a:p>
            <a:pPr marL="637200" lvl="1" indent="-285750"/>
            <a:r>
              <a:rPr lang="fr-FR" sz="1400" dirty="0"/>
              <a:t>Réformer la PCH et l’AEEH pour </a:t>
            </a:r>
            <a:r>
              <a:rPr lang="fr-FR" sz="1400" b="1" dirty="0"/>
              <a:t>y introduire un forfait répit de l’aidant 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211094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Cadrage de la mission IGAS en 2022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pPr marL="180000" lvl="1" indent="0">
              <a:buNone/>
            </a:pPr>
            <a:r>
              <a:rPr lang="fr-FR" sz="1500" b="1" dirty="0"/>
              <a:t>Sur saisine des ministres, la mission IGAS avait un double objectif</a:t>
            </a:r>
          </a:p>
          <a:p>
            <a:pPr lvl="1"/>
            <a:r>
              <a:rPr lang="fr-FR" sz="1500" dirty="0"/>
              <a:t>Expertiser la nécessité de réviser le cadre juridique et financier des solutions de répit</a:t>
            </a:r>
          </a:p>
          <a:p>
            <a:pPr lvl="1"/>
            <a:r>
              <a:rPr lang="fr-FR" sz="1500" dirty="0"/>
              <a:t>Alimenter la concertation en vue d’une nouvelle stratégie de soutien aux aidants</a:t>
            </a:r>
          </a:p>
          <a:p>
            <a:pPr marL="180000" lvl="1" indent="0">
              <a:buNone/>
            </a:pPr>
            <a:r>
              <a:rPr lang="fr-FR" sz="1500" b="1" dirty="0"/>
              <a:t>Son périmètre était très vaste, dans un secteur traversant d’importantes difficultés de recrutement</a:t>
            </a:r>
          </a:p>
          <a:p>
            <a:pPr lvl="1"/>
            <a:r>
              <a:rPr lang="fr-FR" sz="1500" dirty="0">
                <a:latin typeface="Marianne" panose="02000000000000000000" pitchFamily="2" charset="0"/>
              </a:rPr>
              <a:t>Le public : aidants de personnes âgées, en situation de handicap et malades</a:t>
            </a:r>
          </a:p>
          <a:p>
            <a:pPr lvl="1"/>
            <a:r>
              <a:rPr lang="fr-FR" sz="1500" dirty="0"/>
              <a:t>Périmètre retenu : Plateformes d’accompagnement et de répit (PFR), répit en établissement (accueil temporaire), répit à domicile (suppléance) et séjours de vacances-répit</a:t>
            </a:r>
          </a:p>
          <a:p>
            <a:pPr marL="180000" lvl="1" indent="0">
              <a:buNone/>
            </a:pPr>
            <a:r>
              <a:rPr lang="fr-FR" sz="1500" b="1" dirty="0"/>
              <a:t>Méthodologie</a:t>
            </a:r>
            <a:r>
              <a:rPr lang="fr-FR" sz="1500" dirty="0"/>
              <a:t> : entretiens nationaux, déplacements territoriaux, panels d’aidants, …</a:t>
            </a:r>
          </a:p>
        </p:txBody>
      </p:sp>
    </p:spTree>
    <p:extLst>
      <p:ext uri="{BB962C8B-B14F-4D97-AF65-F5344CB8AC3E}">
        <p14:creationId xmlns:p14="http://schemas.microsoft.com/office/powerpoint/2010/main" val="1534671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Etudier la faisabilité d’une allocation-répit ou d’un chèque-répit préfinancé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Renforcer le financement des solutions de répit (2/2)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850" y="1707654"/>
            <a:ext cx="8424334" cy="3240360"/>
          </a:xfrm>
        </p:spPr>
        <p:txBody>
          <a:bodyPr>
            <a:normAutofit lnSpcReduction="10000"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600" b="1" dirty="0"/>
              <a:t>Scénario 1 :</a:t>
            </a:r>
            <a:r>
              <a:rPr lang="fr-FR" sz="1600" dirty="0"/>
              <a:t> </a:t>
            </a:r>
            <a:r>
              <a:rPr lang="fr-FR" sz="1600" b="1" dirty="0"/>
              <a:t>une allocation de répit au profit de l’aidant</a:t>
            </a:r>
            <a:r>
              <a:rPr lang="fr-FR" sz="1600" dirty="0"/>
              <a:t>, </a:t>
            </a:r>
            <a:r>
              <a:rPr lang="fr-FR" sz="1600" b="1" dirty="0"/>
              <a:t>et versée en espèces </a:t>
            </a:r>
          </a:p>
          <a:p>
            <a:pPr marL="637200" lvl="1" indent="-285750"/>
            <a:r>
              <a:rPr lang="fr-FR" sz="1400" dirty="0"/>
              <a:t>Pour des raisons de simplicité, même circuit que l’AJPA</a:t>
            </a:r>
          </a:p>
          <a:p>
            <a:pPr marL="637200" lvl="1" indent="-285750"/>
            <a:r>
              <a:rPr lang="fr-FR" sz="1400" dirty="0"/>
              <a:t>Justificatif à produire : recours à au moins une solution de répit ou orientation par la PFR</a:t>
            </a:r>
          </a:p>
          <a:p>
            <a:pPr marL="637200" lvl="1" indent="-285750">
              <a:spcAft>
                <a:spcPts val="1200"/>
              </a:spcAft>
            </a:pPr>
            <a:r>
              <a:rPr lang="fr-FR" sz="1400" dirty="0"/>
              <a:t>Inconvénients : peu ciblée, risques d’effets d’aubaine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600" b="1" dirty="0"/>
              <a:t>Scénario 2 : un titre spécial de paiement préfinancé (ou chèque répit) correspondant à une prestation en nature </a:t>
            </a:r>
          </a:p>
          <a:p>
            <a:pPr marL="637200" lvl="1" indent="-285750"/>
            <a:r>
              <a:rPr lang="fr-FR" sz="1400" dirty="0"/>
              <a:t>Accès à un panier de solutions de répit, ou ciblage sur le relayage à domicile</a:t>
            </a:r>
          </a:p>
          <a:p>
            <a:pPr marL="637200" lvl="1" indent="-285750"/>
            <a:r>
              <a:rPr lang="fr-FR" sz="1400" dirty="0"/>
              <a:t>Inconvénient: grande complexité à mettre en œuvre </a:t>
            </a:r>
          </a:p>
          <a:p>
            <a:pPr marL="637200" lvl="1" indent="-285750"/>
            <a:r>
              <a:rPr lang="fr-FR" sz="1400" dirty="0"/>
              <a:t>Avantages: prestations ciblées et possibilité de mobiliser d’autres financeurs comme pour les CESU préfinancés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178845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4497A70-24CD-2E5D-FD2C-3B022F3834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Quelques liens Pour approfondir</a:t>
            </a:r>
          </a:p>
          <a:p>
            <a:endParaRPr lang="fr-FR" dirty="0"/>
          </a:p>
          <a:p>
            <a:r>
              <a:rPr lang="fr-FR" sz="1600" dirty="0"/>
              <a:t>Le résumé du rapport : </a:t>
            </a:r>
            <a:r>
              <a:rPr lang="fr-FR" sz="1000" dirty="0">
                <a:hlinkClick r:id="rId2"/>
              </a:rPr>
              <a:t>Soutenir les aidants en levant les freins au développement de solutions de répit - IGAS - Inspection générale des affaires sociales</a:t>
            </a:r>
            <a:endParaRPr lang="fr-FR" sz="1000" dirty="0"/>
          </a:p>
          <a:p>
            <a:endParaRPr lang="fr-FR" sz="1600" dirty="0"/>
          </a:p>
          <a:p>
            <a:r>
              <a:rPr lang="fr-FR" sz="1600" dirty="0"/>
              <a:t>Lien vers le rapport : </a:t>
            </a:r>
            <a:r>
              <a:rPr lang="fr-FR" sz="1000" dirty="0">
                <a:hlinkClick r:id="rId3"/>
              </a:rPr>
              <a:t>2022-032rv2.pdf (igas.gouv.fr)</a:t>
            </a:r>
            <a:endParaRPr lang="fr-FR" sz="1000" dirty="0"/>
          </a:p>
          <a:p>
            <a:endParaRPr lang="fr-FR" sz="1000" dirty="0"/>
          </a:p>
          <a:p>
            <a:r>
              <a:rPr lang="fr-FR" sz="1600" dirty="0"/>
              <a:t>Infographies du rapport</a:t>
            </a:r>
            <a:r>
              <a:rPr lang="fr-FR" sz="1000" dirty="0"/>
              <a:t> : </a:t>
            </a:r>
            <a:r>
              <a:rPr lang="fr-FR" sz="1000" dirty="0">
                <a:hlinkClick r:id="rId4"/>
              </a:rPr>
              <a:t>Infographie aidants (igas.gouv.fr)</a:t>
            </a:r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452950B-3A1B-3C2D-7DB0-D06B94C5C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506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6AE0CF05-CE7D-4D18-8A8C-16EE0B3155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36733590-4271-41C5-B242-25AD430CA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ENJEUX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5849D28-72CA-44D0-9C07-ADB88DD80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231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731000-203C-D657-127D-A5905D5A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678B5BE-C912-BF3E-DEBE-1BB3AB3E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rôle essentiel qui va s’accroître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FA1411C-081A-6EAE-06EE-AF331FBC26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707654"/>
            <a:ext cx="8424334" cy="3075846"/>
          </a:xfrm>
        </p:spPr>
        <p:txBody>
          <a:bodyPr>
            <a:normAutofit fontScale="92500" lnSpcReduction="20000"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r>
              <a:rPr lang="fr-FR" sz="1600" b="1" dirty="0"/>
              <a:t>Un rôle qui va s’accroître du fait des évolutions démographiques </a:t>
            </a:r>
            <a:r>
              <a:rPr lang="fr-FR" sz="1400" dirty="0"/>
              <a:t>(vieillissement de la population</a:t>
            </a:r>
            <a:r>
              <a:rPr lang="fr-FR" sz="1400" b="1" dirty="0"/>
              <a:t>) </a:t>
            </a:r>
            <a:r>
              <a:rPr lang="fr-FR" sz="1600" b="1" dirty="0"/>
              <a:t>et sociétales </a:t>
            </a:r>
            <a:r>
              <a:rPr lang="fr-FR" sz="1400" dirty="0"/>
              <a:t>(priorité au maintien au domicile, inclusion et virage ambulatoire des soins)</a:t>
            </a: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1401FAF-C590-394F-C2F0-07704B9ED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53" y="1524023"/>
            <a:ext cx="6552728" cy="217098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4C06092-35B3-BDC5-4E7E-823EDB647127}"/>
              </a:ext>
            </a:extLst>
          </p:cNvPr>
          <p:cNvSpPr txBox="1"/>
          <p:nvPr/>
        </p:nvSpPr>
        <p:spPr>
          <a:xfrm>
            <a:off x="7808747" y="1709539"/>
            <a:ext cx="1155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/>
              <a:t>Source : DREES</a:t>
            </a:r>
          </a:p>
        </p:txBody>
      </p:sp>
    </p:spTree>
    <p:extLst>
      <p:ext uri="{BB962C8B-B14F-4D97-AF65-F5344CB8AC3E}">
        <p14:creationId xmlns:p14="http://schemas.microsoft.com/office/powerpoint/2010/main" val="171653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E74AF79-4550-74CF-F42B-E5A81BA0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E38EE728-4133-9235-C354-8D1577E8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 risque de conséquences négatives en matière de santé, vie sociale et vie professionnelle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68A360D1-4043-D359-B8D3-26757D416B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745111"/>
            <a:ext cx="4032126" cy="192735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796805C0-E3EF-AF50-DDED-7BA51E0325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9399" y="1767078"/>
            <a:ext cx="4429066" cy="296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2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1B50B4C-578E-40C6-A2F5-4CA106D6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2342E2BE-9702-4E23-B6AD-EEDF3D001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attentes des aidants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C7B285-7C0F-4949-855D-8E8F4E01E8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180000" lvl="1" indent="0">
              <a:buNone/>
            </a:pPr>
            <a:r>
              <a:rPr lang="fr-FR" sz="1700" b="1" dirty="0"/>
              <a:t>Des attentes exprimées par les aidants et les associations qui vont au-delà des solutions de répit</a:t>
            </a:r>
          </a:p>
          <a:p>
            <a:pPr lvl="1">
              <a:spcBef>
                <a:spcPts val="0"/>
              </a:spcBef>
            </a:pPr>
            <a:r>
              <a:rPr lang="fr-FR" sz="1500" dirty="0"/>
              <a:t>Une priorité : un accompagnement sanitaire, médico-social et social approprié pour les personnes aidées</a:t>
            </a:r>
          </a:p>
          <a:p>
            <a:pPr lvl="1">
              <a:spcBef>
                <a:spcPts val="0"/>
              </a:spcBef>
            </a:pPr>
            <a:r>
              <a:rPr lang="fr-FR" sz="1500" dirty="0"/>
              <a:t>Un besoin de lisibilité pour se repérer dans les dispositifs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fr-FR" sz="1500" dirty="0"/>
              <a:t>Des demandes d’appui dans leurs démarches, de soutien psychologique, de formations,  …</a:t>
            </a:r>
          </a:p>
          <a:p>
            <a:pPr marL="180000" lvl="1" indent="0">
              <a:buNone/>
            </a:pPr>
            <a:r>
              <a:rPr lang="fr-FR" sz="1700" b="1" dirty="0"/>
              <a:t>Le besoin de temps de répit, au sens d’un relai pour souffler et s’occuper de soi</a:t>
            </a:r>
          </a:p>
          <a:p>
            <a:pPr lvl="1">
              <a:spcAft>
                <a:spcPts val="0"/>
              </a:spcAft>
            </a:pPr>
            <a:r>
              <a:rPr lang="fr-FR" sz="1500" dirty="0"/>
              <a:t>Le souhait du développement d’une offre de répit à domicile, au sein de solutions de répit qui doivent rester diversifiées (« libre choix »)</a:t>
            </a:r>
          </a:p>
          <a:p>
            <a:pPr lvl="1">
              <a:spcAft>
                <a:spcPts val="0"/>
              </a:spcAft>
            </a:pPr>
            <a:r>
              <a:rPr lang="fr-FR" sz="1500" dirty="0"/>
              <a:t>Le désir de pouvoir partir en vacances avec leurs proches malgré le handicap ou la dépendance, de manière privilégiée en milieu ordinaire</a:t>
            </a:r>
          </a:p>
        </p:txBody>
      </p:sp>
    </p:spTree>
    <p:extLst>
      <p:ext uri="{BB962C8B-B14F-4D97-AF65-F5344CB8AC3E}">
        <p14:creationId xmlns:p14="http://schemas.microsoft.com/office/powerpoint/2010/main" val="341256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261D97C-61ED-5686-E6B0-6779D330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EBDE38F-B147-A7F6-C096-380553D679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r-FR" sz="1600" dirty="0"/>
              <a:t>L’exemple des aidants de personnes âgées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FBF9A1C-6CC7-0DB0-F1B5-8B15E2011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Un paysage complexe pour les aidants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465D74E-B4F6-E978-9019-0D9EC88BF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37606"/>
            <a:ext cx="5400600" cy="33578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7CD8B0B4-01AA-336B-8A57-B179D092ADD7}"/>
              </a:ext>
            </a:extLst>
          </p:cNvPr>
          <p:cNvSpPr txBox="1"/>
          <p:nvPr/>
        </p:nvSpPr>
        <p:spPr>
          <a:xfrm>
            <a:off x="1472022" y="4864687"/>
            <a:ext cx="604867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spcBef>
                <a:spcPts val="600"/>
              </a:spcBef>
              <a:spcAft>
                <a:spcPts val="1500"/>
              </a:spcAft>
              <a:buClr>
                <a:srgbClr val="000000"/>
              </a:buClr>
              <a:buSzPts val="1000"/>
              <a:tabLst>
                <a:tab pos="540385" algn="l"/>
              </a:tabLst>
            </a:pPr>
            <a:r>
              <a:rPr lang="fr-FR" sz="1100" i="1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ANAP, cité par le rapport de D. </a:t>
            </a:r>
            <a:r>
              <a:rPr lang="fr-FR" sz="1100" i="1" u="none" strike="noStrike" kern="0" spc="0" dirty="0" err="1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Libault</a:t>
            </a:r>
            <a:r>
              <a:rPr lang="fr-FR" sz="1100" i="1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2022</a:t>
            </a:r>
          </a:p>
        </p:txBody>
      </p:sp>
    </p:spTree>
    <p:extLst>
      <p:ext uri="{BB962C8B-B14F-4D97-AF65-F5344CB8AC3E}">
        <p14:creationId xmlns:p14="http://schemas.microsoft.com/office/powerpoint/2010/main" val="37151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6AE0CF05-CE7D-4D18-8A8C-16EE0B3155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36733590-4271-41C5-B242-25AD430CA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CONSTATS / RECOMMANDATIONS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5849D28-72CA-44D0-9C07-ADB88DD80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3507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0917FCF-87D8-493C-9B79-281B7496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6A43245-611F-4472-9ED4-D8D029E3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tx2"/>
                </a:solidFill>
              </a:rPr>
              <a:t>Les PFR sont essentielles pour l’orientation des aidants, mais rarement articulées avec les départements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6E6CD1F-FBE6-419E-9C67-23797F7AFD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fr-FR" sz="1600" b="1" dirty="0"/>
              <a:t>Des plateformes d’accompagnement et de répit (PFR) déployées de manière volontariste par les ARS avec les crédits de la stratégie « Agir pour les aidants »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250 PFR en 2022, avec un maillage territorial inégal et des modèles très différents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400" dirty="0"/>
              <a:t>Une spécialisation par public le plus souvent, avec des plateformes plus nombreuses pour les aidants des PA, émergentes pour les aidants des PSH, inexistantes pour les aidants de Pm</a:t>
            </a:r>
          </a:p>
          <a:p>
            <a:endParaRPr lang="fr-FR" sz="1400" dirty="0"/>
          </a:p>
          <a:p>
            <a:r>
              <a:rPr lang="fr-FR" sz="1600" b="1" dirty="0"/>
              <a:t>Les limites du déploiement des PFR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Une articulation des PFR avec les services du département et les MDPH qui reste largement à construire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Un portage juridique les cantonnant au champ médico-social excluant d’autres initiatives intéressantes (ex : association Métropole aidante de Lyon)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1010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DARES 16-9">
  <a:themeElements>
    <a:clrScheme name="Personnalisé 1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009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Marianne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>
        <a:norm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PLATE_IGAS 16-9.potx" id="{F0BF0DAA-8C08-4F93-89D8-4DB94C98FC34}" vid="{84EDEDC2-48F1-4334-9027-9CCAC593394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D9657AB240534FA47392B42D2A0B2D" ma:contentTypeVersion="15" ma:contentTypeDescription="Crée un document." ma:contentTypeScope="" ma:versionID="58a6203afa7048797f3eccd6abf1316b">
  <xsd:schema xmlns:xsd="http://www.w3.org/2001/XMLSchema" xmlns:xs="http://www.w3.org/2001/XMLSchema" xmlns:p="http://schemas.microsoft.com/office/2006/metadata/properties" xmlns:ns2="13ce2ff7-2097-4385-8f01-e78f2d2cac04" xmlns:ns3="0f8b002d-164b-4083-8769-edde8b84f089" targetNamespace="http://schemas.microsoft.com/office/2006/metadata/properties" ma:root="true" ma:fieldsID="d81b30a61464302ba9a5210b7ca5eb09" ns2:_="" ns3:_="">
    <xsd:import namespace="13ce2ff7-2097-4385-8f01-e78f2d2cac04"/>
    <xsd:import namespace="0f8b002d-164b-4083-8769-edde8b84f0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ce2ff7-2097-4385-8f01-e78f2d2cac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8c8c67d6-6106-4215-811c-2dfec4b6d4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b002d-164b-4083-8769-edde8b84f08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cb4e5b6-1ba3-4bce-a591-7bdfb77b078c}" ma:internalName="TaxCatchAll" ma:showField="CatchAllData" ma:web="0f8b002d-164b-4083-8769-edde8b84f0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ce2ff7-2097-4385-8f01-e78f2d2cac04">
      <Terms xmlns="http://schemas.microsoft.com/office/infopath/2007/PartnerControls"/>
    </lcf76f155ced4ddcb4097134ff3c332f>
    <TaxCatchAll xmlns="0f8b002d-164b-4083-8769-edde8b84f089" xsi:nil="true"/>
  </documentManagement>
</p:properties>
</file>

<file path=customXml/itemProps1.xml><?xml version="1.0" encoding="utf-8"?>
<ds:datastoreItem xmlns:ds="http://schemas.openxmlformats.org/officeDocument/2006/customXml" ds:itemID="{3B2A3713-0A0E-4166-9A6C-DADAD19E7DB8}"/>
</file>

<file path=customXml/itemProps2.xml><?xml version="1.0" encoding="utf-8"?>
<ds:datastoreItem xmlns:ds="http://schemas.openxmlformats.org/officeDocument/2006/customXml" ds:itemID="{6F8D04F7-87CB-44BE-8D29-DB48EADA0E9C}"/>
</file>

<file path=customXml/itemProps3.xml><?xml version="1.0" encoding="utf-8"?>
<ds:datastoreItem xmlns:ds="http://schemas.openxmlformats.org/officeDocument/2006/customXml" ds:itemID="{D2FA7ABF-206A-47A7-B4E5-EF0B6CD87B94}"/>
</file>

<file path=docProps/app.xml><?xml version="1.0" encoding="utf-8"?>
<Properties xmlns="http://schemas.openxmlformats.org/officeDocument/2006/extended-properties" xmlns:vt="http://schemas.openxmlformats.org/officeDocument/2006/docPropsVTypes">
  <Template>TEMPLATE_IGAS 16-9</Template>
  <TotalTime>9928</TotalTime>
  <Words>2051</Words>
  <Application>Microsoft Office PowerPoint</Application>
  <PresentationFormat>Affichage à l'écran (16:9)</PresentationFormat>
  <Paragraphs>187</Paragraphs>
  <Slides>21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</vt:lpstr>
      <vt:lpstr>Marianne</vt:lpstr>
      <vt:lpstr>Wingdings</vt:lpstr>
      <vt:lpstr>TEMPLATE_DARES 16-9</vt:lpstr>
      <vt:lpstr>Présentation PowerPoint</vt:lpstr>
      <vt:lpstr>Cadrage de la mission IGAS en 2022</vt:lpstr>
      <vt:lpstr>ENJEUX</vt:lpstr>
      <vt:lpstr>Un rôle essentiel qui va s’accroître</vt:lpstr>
      <vt:lpstr>Le risque de conséquences négatives en matière de santé, vie sociale et vie professionnelle</vt:lpstr>
      <vt:lpstr>Les attentes des aidants</vt:lpstr>
      <vt:lpstr>Un paysage complexe pour les aidants</vt:lpstr>
      <vt:lpstr>CONSTATS / RECOMMANDATIONS</vt:lpstr>
      <vt:lpstr>Les PFR sont essentielles pour l’orientation des aidants, mais rarement articulées avec les départements</vt:lpstr>
      <vt:lpstr>Conforter les PFR afin qu’elles soient mieux identifiées et mieux positionnées</vt:lpstr>
      <vt:lpstr>La suppléance à domicile, demande première des aidants, bute sur son financement</vt:lpstr>
      <vt:lpstr>Faciliter le développement du répit à domicile (1/2)</vt:lpstr>
      <vt:lpstr>Faciliter le développement du répit à domicile (2/2)</vt:lpstr>
      <vt:lpstr>L’accueil temporaire n’est pas toujours adapté aux attentes des publics</vt:lpstr>
      <vt:lpstr>Adapter l’accueil temporaire en établissement à la spécificité des publics</vt:lpstr>
      <vt:lpstr>Les séjours de vacances-répit méritent d’être soutenus</vt:lpstr>
      <vt:lpstr>Encourager le développement des séjours de vacances aidants/ aidés </vt:lpstr>
      <vt:lpstr>Les circuits de financement sont multiples et complexes, avec des restes à charge souvent élevés</vt:lpstr>
      <vt:lpstr>Renforcer le financement des solutions de répit (1/2)</vt:lpstr>
      <vt:lpstr>Renforcer le financement des solutions de répit (2/2)</vt:lpstr>
      <vt:lpstr>Présentation PowerPoint</vt:lpstr>
    </vt:vector>
  </TitlesOfParts>
  <Manager>Client</Manager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MOUNIER, Patricia (IGAS/COMMUNICATION)</dc:creator>
  <cp:lastModifiedBy>Nadia Ecalle</cp:lastModifiedBy>
  <cp:revision>485</cp:revision>
  <cp:lastPrinted>2023-01-30T09:58:26Z</cp:lastPrinted>
  <dcterms:created xsi:type="dcterms:W3CDTF">2022-03-11T16:34:43Z</dcterms:created>
  <dcterms:modified xsi:type="dcterms:W3CDTF">2023-12-07T16:35:35Z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0x010100FBD9657AB240534FA47392B42D2A0B2D</vt:lpwstr>
  </property>
</Properties>
</file>