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charts/colors5.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Lst>
  <p:notesMasterIdLst>
    <p:notesMasterId r:id="rId21"/>
  </p:notesMasterIdLst>
  <p:sldIdLst>
    <p:sldId id="334" r:id="rId2"/>
    <p:sldId id="375" r:id="rId3"/>
    <p:sldId id="376" r:id="rId4"/>
    <p:sldId id="381" r:id="rId5"/>
    <p:sldId id="382" r:id="rId6"/>
    <p:sldId id="383" r:id="rId7"/>
    <p:sldId id="384" r:id="rId8"/>
    <p:sldId id="385" r:id="rId9"/>
    <p:sldId id="386" r:id="rId10"/>
    <p:sldId id="377" r:id="rId11"/>
    <p:sldId id="369" r:id="rId12"/>
    <p:sldId id="370" r:id="rId13"/>
    <p:sldId id="378" r:id="rId14"/>
    <p:sldId id="373" r:id="rId15"/>
    <p:sldId id="380" r:id="rId16"/>
    <p:sldId id="371" r:id="rId17"/>
    <p:sldId id="374" r:id="rId18"/>
    <p:sldId id="372" r:id="rId19"/>
    <p:sldId id="333" r:id="rId20"/>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T, Delphine (DGCS/SERVICE DES POLITIQUES SOCIALES ET MEDICO SOCIALES/3EME SOU)" initials="AD(DPSEMSS" lastIdx="2" clrIdx="0">
    <p:extLst>
      <p:ext uri="{19B8F6BF-5375-455C-9EA6-DF929625EA0E}">
        <p15:presenceInfo xmlns:p15="http://schemas.microsoft.com/office/powerpoint/2012/main" userId="S-1-5-21-27022435-3177379373-3347635678-83013" providerId="AD"/>
      </p:ext>
    </p:extLst>
  </p:cmAuthor>
  <p:cmAuthor id="2" name="CASTAGNO, Isabelle (DGCS/SERVICE DES POLITIQUES SOCIALES ET MEDICO SOCIALES/3EME SOU)" initials="CI(DPSEMSS" lastIdx="2" clrIdx="1">
    <p:extLst>
      <p:ext uri="{19B8F6BF-5375-455C-9EA6-DF929625EA0E}">
        <p15:presenceInfo xmlns:p15="http://schemas.microsoft.com/office/powerpoint/2012/main" userId="S-1-5-21-27022435-3177379373-3347635678-945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E7"/>
    <a:srgbClr val="FFEFCB"/>
    <a:srgbClr val="00FFCC"/>
    <a:srgbClr val="02B6AA"/>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5048" autoAdjust="0"/>
  </p:normalViewPr>
  <p:slideViewPr>
    <p:cSldViewPr showGuides="1">
      <p:cViewPr varScale="1">
        <p:scale>
          <a:sx n="101" d="100"/>
          <a:sy n="101" d="100"/>
        </p:scale>
        <p:origin x="811" y="5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900" dirty="0"/>
              <a:t>Evolution</a:t>
            </a:r>
            <a:r>
              <a:rPr lang="en-US" sz="900" baseline="0" dirty="0"/>
              <a:t> du </a:t>
            </a:r>
            <a:r>
              <a:rPr lang="en-US" sz="900" baseline="0" dirty="0" err="1"/>
              <a:t>nombre</a:t>
            </a:r>
            <a:r>
              <a:rPr lang="en-US" sz="900" baseline="0" dirty="0"/>
              <a:t> de places </a:t>
            </a:r>
            <a:r>
              <a:rPr lang="en-US" sz="900" baseline="0" dirty="0" err="1"/>
              <a:t>d’AT</a:t>
            </a:r>
            <a:r>
              <a:rPr lang="en-US" sz="900" baseline="0" dirty="0"/>
              <a:t> PA </a:t>
            </a:r>
            <a:r>
              <a:rPr lang="en-US" sz="900" baseline="0" dirty="0" err="1"/>
              <a:t>installées</a:t>
            </a:r>
            <a:endParaRPr lang="en-US" sz="900" dirty="0"/>
          </a:p>
        </c:rich>
      </c:tx>
      <c:layout>
        <c:manualLayout>
          <c:xMode val="edge"/>
          <c:yMode val="edge"/>
          <c:x val="0.12081904137599633"/>
          <c:y val="0.87670692156695396"/>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7031447955588325"/>
          <c:y val="5.3507683930300094E-2"/>
          <c:w val="0.82831774360974264"/>
          <c:h val="0.6417514721856955"/>
        </c:manualLayout>
      </c:layout>
      <c:lineChart>
        <c:grouping val="stacked"/>
        <c:varyColors val="0"/>
        <c:ser>
          <c:idx val="0"/>
          <c:order val="0"/>
          <c:tx>
            <c:strRef>
              <c:f>Feuil1!$B$1</c:f>
              <c:strCache>
                <c:ptCount val="1"/>
                <c:pt idx="0">
                  <c:v>Nombre de places</c:v>
                </c:pt>
              </c:strCache>
            </c:strRef>
          </c:tx>
          <c:spPr>
            <a:ln w="28575" cap="rnd">
              <a:solidFill>
                <a:schemeClr val="accent1"/>
              </a:solidFill>
              <a:round/>
            </a:ln>
            <a:effectLst/>
          </c:spPr>
          <c:marker>
            <c:symbol val="none"/>
          </c:marker>
          <c:dLbls>
            <c:dLbl>
              <c:idx val="2"/>
              <c:layout>
                <c:manualLayout>
                  <c:x val="-1.3855181450655424E-16"/>
                  <c:y val="5.6028658438205828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r"/>
              <c:showLegendKey val="0"/>
              <c:showVal val="1"/>
              <c:showCatName val="0"/>
              <c:showSerName val="1"/>
              <c:showPercent val="0"/>
              <c:showBubbleSize val="0"/>
              <c:extLst>
                <c:ext xmlns:c15="http://schemas.microsoft.com/office/drawing/2012/chart" uri="{CE6537A1-D6FC-4f65-9D91-7224C49458BB}">
                  <c15:layout>
                    <c:manualLayout>
                      <c:w val="0.18351414702768709"/>
                      <c:h val="0.56060674814456268"/>
                    </c:manualLayout>
                  </c15:layout>
                </c:ext>
                <c:ext xmlns:c16="http://schemas.microsoft.com/office/drawing/2014/chart" uri="{C3380CC4-5D6E-409C-BE32-E72D297353CC}">
                  <c16:uniqueId val="{00000000-9DA0-4134-8E9F-6538D4FB85D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Feuil1!$A$2:$A$4</c:f>
              <c:numCache>
                <c:formatCode>General</c:formatCode>
                <c:ptCount val="3"/>
                <c:pt idx="0">
                  <c:v>2020</c:v>
                </c:pt>
                <c:pt idx="1">
                  <c:v>2021</c:v>
                </c:pt>
                <c:pt idx="2">
                  <c:v>2022</c:v>
                </c:pt>
              </c:numCache>
            </c:numRef>
          </c:cat>
          <c:val>
            <c:numRef>
              <c:f>Feuil1!$B$2:$B$4</c:f>
              <c:numCache>
                <c:formatCode>General</c:formatCode>
                <c:ptCount val="3"/>
                <c:pt idx="0">
                  <c:v>25262</c:v>
                </c:pt>
                <c:pt idx="1">
                  <c:v>25557</c:v>
                </c:pt>
                <c:pt idx="2">
                  <c:v>25731</c:v>
                </c:pt>
              </c:numCache>
            </c:numRef>
          </c:val>
          <c:smooth val="0"/>
          <c:extLst>
            <c:ext xmlns:c16="http://schemas.microsoft.com/office/drawing/2014/chart" uri="{C3380CC4-5D6E-409C-BE32-E72D297353CC}">
              <c16:uniqueId val="{00000001-9DA0-4134-8E9F-6538D4FB85D8}"/>
            </c:ext>
          </c:extLst>
        </c:ser>
        <c:dLbls>
          <c:showLegendKey val="0"/>
          <c:showVal val="0"/>
          <c:showCatName val="0"/>
          <c:showSerName val="0"/>
          <c:showPercent val="0"/>
          <c:showBubbleSize val="0"/>
        </c:dLbls>
        <c:smooth val="0"/>
        <c:axId val="380442840"/>
        <c:axId val="380441856"/>
      </c:lineChart>
      <c:catAx>
        <c:axId val="380442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0441856"/>
        <c:crosses val="autoZero"/>
        <c:auto val="1"/>
        <c:lblAlgn val="ctr"/>
        <c:lblOffset val="100"/>
        <c:noMultiLvlLbl val="0"/>
      </c:catAx>
      <c:valAx>
        <c:axId val="380441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0442840"/>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900" dirty="0"/>
              <a:t>Evolution</a:t>
            </a:r>
            <a:r>
              <a:rPr lang="en-US" sz="900" baseline="0" dirty="0"/>
              <a:t> du </a:t>
            </a:r>
            <a:r>
              <a:rPr lang="en-US" sz="900" baseline="0" dirty="0" err="1"/>
              <a:t>nombre</a:t>
            </a:r>
            <a:r>
              <a:rPr lang="en-US" sz="900" baseline="0" dirty="0"/>
              <a:t> de places </a:t>
            </a:r>
            <a:r>
              <a:rPr lang="en-US" sz="900" baseline="0" dirty="0" err="1"/>
              <a:t>d’AT</a:t>
            </a:r>
            <a:r>
              <a:rPr lang="en-US" sz="900" baseline="0" dirty="0"/>
              <a:t> PH </a:t>
            </a:r>
            <a:r>
              <a:rPr lang="en-US" sz="900" baseline="0" dirty="0" err="1"/>
              <a:t>installées</a:t>
            </a:r>
            <a:endParaRPr lang="en-US" sz="900" dirty="0"/>
          </a:p>
        </c:rich>
      </c:tx>
      <c:layout>
        <c:manualLayout>
          <c:xMode val="edge"/>
          <c:yMode val="edge"/>
          <c:x val="0.18206100789639726"/>
          <c:y val="0.8847438577515585"/>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4035273858460173"/>
          <c:y val="8.3794041424653132E-2"/>
          <c:w val="0.81891582277021635"/>
          <c:h val="0.60397275535916373"/>
        </c:manualLayout>
      </c:layout>
      <c:lineChart>
        <c:grouping val="standard"/>
        <c:varyColors val="0"/>
        <c:ser>
          <c:idx val="0"/>
          <c:order val="0"/>
          <c:tx>
            <c:strRef>
              <c:f>Feuil1!$B$1</c:f>
              <c:strCache>
                <c:ptCount val="1"/>
                <c:pt idx="0">
                  <c:v>Nombre de places</c:v>
                </c:pt>
              </c:strCache>
            </c:strRef>
          </c:tx>
          <c:spPr>
            <a:ln w="28575" cap="rnd">
              <a:solidFill>
                <a:schemeClr val="accent1"/>
              </a:solidFill>
              <a:round/>
            </a:ln>
            <a:effectLst/>
          </c:spPr>
          <c:marker>
            <c:symbol val="none"/>
          </c:marker>
          <c:dLbls>
            <c:dLbl>
              <c:idx val="2"/>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B589-46CE-8DBF-0B59889218E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Feuil1!$A$2:$A$4</c:f>
              <c:numCache>
                <c:formatCode>General</c:formatCode>
                <c:ptCount val="3"/>
                <c:pt idx="0">
                  <c:v>2020</c:v>
                </c:pt>
                <c:pt idx="1">
                  <c:v>2021</c:v>
                </c:pt>
                <c:pt idx="2">
                  <c:v>2022</c:v>
                </c:pt>
              </c:numCache>
            </c:numRef>
          </c:cat>
          <c:val>
            <c:numRef>
              <c:f>Feuil1!$B$2:$B$4</c:f>
              <c:numCache>
                <c:formatCode>General</c:formatCode>
                <c:ptCount val="3"/>
                <c:pt idx="0">
                  <c:v>3088</c:v>
                </c:pt>
                <c:pt idx="1">
                  <c:v>3110</c:v>
                </c:pt>
                <c:pt idx="2">
                  <c:v>3261</c:v>
                </c:pt>
              </c:numCache>
            </c:numRef>
          </c:val>
          <c:smooth val="0"/>
          <c:extLst>
            <c:ext xmlns:c16="http://schemas.microsoft.com/office/drawing/2014/chart" uri="{C3380CC4-5D6E-409C-BE32-E72D297353CC}">
              <c16:uniqueId val="{00000001-B589-46CE-8DBF-0B59889218EB}"/>
            </c:ext>
          </c:extLst>
        </c:ser>
        <c:dLbls>
          <c:showLegendKey val="0"/>
          <c:showVal val="0"/>
          <c:showCatName val="0"/>
          <c:showSerName val="0"/>
          <c:showPercent val="0"/>
          <c:showBubbleSize val="0"/>
        </c:dLbls>
        <c:smooth val="0"/>
        <c:axId val="519023000"/>
        <c:axId val="519022672"/>
      </c:lineChart>
      <c:catAx>
        <c:axId val="519023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19022672"/>
        <c:crosses val="autoZero"/>
        <c:auto val="1"/>
        <c:lblAlgn val="ctr"/>
        <c:lblOffset val="100"/>
        <c:noMultiLvlLbl val="0"/>
      </c:catAx>
      <c:valAx>
        <c:axId val="519022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19023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13094069555197463"/>
          <c:y val="2.1679787057621455E-2"/>
          <c:w val="0.82452798887418388"/>
          <c:h val="0.5461994172055058"/>
        </c:manualLayout>
      </c:layout>
      <c:barChart>
        <c:barDir val="col"/>
        <c:grouping val="stacked"/>
        <c:varyColors val="0"/>
        <c:ser>
          <c:idx val="0"/>
          <c:order val="0"/>
          <c:tx>
            <c:strRef>
              <c:f>Feuil1!$B$1</c:f>
              <c:strCache>
                <c:ptCount val="1"/>
                <c:pt idx="0">
                  <c:v>PA</c:v>
                </c:pt>
              </c:strCache>
            </c:strRef>
          </c:tx>
          <c:spPr>
            <a:solidFill>
              <a:schemeClr val="accent4">
                <a:tint val="65000"/>
              </a:schemeClr>
            </a:solidFill>
            <a:ln>
              <a:noFill/>
            </a:ln>
            <a:effectLst/>
          </c:spPr>
          <c:invertIfNegative val="0"/>
          <c:cat>
            <c:strRef>
              <c:f>Feuil1!$A$2:$A$4</c:f>
              <c:strCache>
                <c:ptCount val="3"/>
                <c:pt idx="0">
                  <c:v>Financée par ARS</c:v>
                </c:pt>
                <c:pt idx="1">
                  <c:v>Financée par ARS et CD</c:v>
                </c:pt>
                <c:pt idx="2">
                  <c:v>Financée par CD</c:v>
                </c:pt>
              </c:strCache>
            </c:strRef>
          </c:cat>
          <c:val>
            <c:numRef>
              <c:f>Feuil1!$B$2:$B$4</c:f>
              <c:numCache>
                <c:formatCode>General</c:formatCode>
                <c:ptCount val="3"/>
                <c:pt idx="0">
                  <c:v>186</c:v>
                </c:pt>
                <c:pt idx="1">
                  <c:v>9</c:v>
                </c:pt>
                <c:pt idx="2">
                  <c:v>5</c:v>
                </c:pt>
              </c:numCache>
            </c:numRef>
          </c:val>
          <c:extLst>
            <c:ext xmlns:c16="http://schemas.microsoft.com/office/drawing/2014/chart" uri="{C3380CC4-5D6E-409C-BE32-E72D297353CC}">
              <c16:uniqueId val="{00000000-782F-4A45-AC1C-FF3948FC4873}"/>
            </c:ext>
          </c:extLst>
        </c:ser>
        <c:ser>
          <c:idx val="1"/>
          <c:order val="1"/>
          <c:tx>
            <c:strRef>
              <c:f>Feuil1!$C$1</c:f>
              <c:strCache>
                <c:ptCount val="1"/>
                <c:pt idx="0">
                  <c:v>PH</c:v>
                </c:pt>
              </c:strCache>
            </c:strRef>
          </c:tx>
          <c:spPr>
            <a:solidFill>
              <a:schemeClr val="accent4"/>
            </a:solidFill>
            <a:ln>
              <a:noFill/>
            </a:ln>
            <a:effectLst/>
          </c:spPr>
          <c:invertIfNegative val="0"/>
          <c:cat>
            <c:strRef>
              <c:f>Feuil1!$A$2:$A$4</c:f>
              <c:strCache>
                <c:ptCount val="3"/>
                <c:pt idx="0">
                  <c:v>Financée par ARS</c:v>
                </c:pt>
                <c:pt idx="1">
                  <c:v>Financée par ARS et CD</c:v>
                </c:pt>
                <c:pt idx="2">
                  <c:v>Financée par CD</c:v>
                </c:pt>
              </c:strCache>
            </c:strRef>
          </c:cat>
          <c:val>
            <c:numRef>
              <c:f>Feuil1!$C$2:$C$4</c:f>
              <c:numCache>
                <c:formatCode>General</c:formatCode>
                <c:ptCount val="3"/>
                <c:pt idx="0">
                  <c:v>49</c:v>
                </c:pt>
                <c:pt idx="1">
                  <c:v>2</c:v>
                </c:pt>
                <c:pt idx="2">
                  <c:v>0</c:v>
                </c:pt>
              </c:numCache>
            </c:numRef>
          </c:val>
          <c:extLst>
            <c:ext xmlns:c16="http://schemas.microsoft.com/office/drawing/2014/chart" uri="{C3380CC4-5D6E-409C-BE32-E72D297353CC}">
              <c16:uniqueId val="{00000001-782F-4A45-AC1C-FF3948FC4873}"/>
            </c:ext>
          </c:extLst>
        </c:ser>
        <c:ser>
          <c:idx val="2"/>
          <c:order val="2"/>
          <c:tx>
            <c:strRef>
              <c:f>Feuil1!$D$1</c:f>
              <c:strCache>
                <c:ptCount val="1"/>
                <c:pt idx="0">
                  <c:v>PA/PH</c:v>
                </c:pt>
              </c:strCache>
            </c:strRef>
          </c:tx>
          <c:spPr>
            <a:solidFill>
              <a:schemeClr val="accent4">
                <a:shade val="65000"/>
              </a:schemeClr>
            </a:solidFill>
            <a:ln>
              <a:noFill/>
            </a:ln>
            <a:effectLst/>
          </c:spPr>
          <c:invertIfNegative val="0"/>
          <c:cat>
            <c:strRef>
              <c:f>Feuil1!$A$2:$A$4</c:f>
              <c:strCache>
                <c:ptCount val="3"/>
                <c:pt idx="0">
                  <c:v>Financée par ARS</c:v>
                </c:pt>
                <c:pt idx="1">
                  <c:v>Financée par ARS et CD</c:v>
                </c:pt>
                <c:pt idx="2">
                  <c:v>Financée par CD</c:v>
                </c:pt>
              </c:strCache>
            </c:strRef>
          </c:cat>
          <c:val>
            <c:numRef>
              <c:f>Feuil1!$D$2:$D$4</c:f>
              <c:numCache>
                <c:formatCode>General</c:formatCode>
                <c:ptCount val="3"/>
                <c:pt idx="0">
                  <c:v>11</c:v>
                </c:pt>
                <c:pt idx="1">
                  <c:v>0</c:v>
                </c:pt>
                <c:pt idx="2">
                  <c:v>0</c:v>
                </c:pt>
              </c:numCache>
            </c:numRef>
          </c:val>
          <c:extLst>
            <c:ext xmlns:c16="http://schemas.microsoft.com/office/drawing/2014/chart" uri="{C3380CC4-5D6E-409C-BE32-E72D297353CC}">
              <c16:uniqueId val="{00000002-782F-4A45-AC1C-FF3948FC4873}"/>
            </c:ext>
          </c:extLst>
        </c:ser>
        <c:dLbls>
          <c:showLegendKey val="0"/>
          <c:showVal val="0"/>
          <c:showCatName val="0"/>
          <c:showSerName val="0"/>
          <c:showPercent val="0"/>
          <c:showBubbleSize val="0"/>
        </c:dLbls>
        <c:gapWidth val="95"/>
        <c:overlap val="100"/>
        <c:axId val="585284568"/>
        <c:axId val="585285880"/>
      </c:barChart>
      <c:catAx>
        <c:axId val="585284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fr-FR"/>
          </a:p>
        </c:txPr>
        <c:crossAx val="585285880"/>
        <c:crosses val="autoZero"/>
        <c:auto val="1"/>
        <c:lblAlgn val="ctr"/>
        <c:lblOffset val="100"/>
        <c:noMultiLvlLbl val="0"/>
      </c:catAx>
      <c:valAx>
        <c:axId val="585285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fr-FR"/>
                  <a:t>Nombre de PFR par financeur et par public</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fr-FR"/>
          </a:p>
        </c:txPr>
        <c:crossAx val="58528456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tx1">
                    <a:lumMod val="65000"/>
                    <a:lumOff val="35000"/>
                  </a:schemeClr>
                </a:solidFill>
                <a:latin typeface="+mn-lt"/>
                <a:ea typeface="+mn-ea"/>
                <a:cs typeface="+mn-cs"/>
              </a:defRPr>
            </a:pPr>
            <a:endParaRPr lang="fr-FR"/>
          </a:p>
        </c:txPr>
      </c:dTable>
      <c:spPr>
        <a:noFill/>
        <a:ln>
          <a:noFill/>
        </a:ln>
        <a:effectLst/>
      </c:spPr>
    </c:plotArea>
    <c:plotVisOnly val="1"/>
    <c:dispBlanksAs val="gap"/>
    <c:showDLblsOverMax val="0"/>
  </c:chart>
  <c:spPr>
    <a:noFill/>
    <a:ln>
      <a:noFill/>
    </a:ln>
    <a:effectLst/>
  </c:spPr>
  <c:txPr>
    <a:bodyPr/>
    <a:lstStyle/>
    <a:p>
      <a:pPr>
        <a:defRPr sz="800"/>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a:t>Type d'aidants accompagnés par une PFR en 2021</a:t>
            </a:r>
          </a:p>
        </c:rich>
      </c:tx>
      <c:layout>
        <c:manualLayout>
          <c:xMode val="edge"/>
          <c:yMode val="edge"/>
          <c:x val="0.16333695929492589"/>
          <c:y val="0"/>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Feuil1!$B$1</c:f>
              <c:strCache>
                <c:ptCount val="1"/>
                <c:pt idx="0">
                  <c:v>Profil des aidants accompagnés par une PFR</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F7BB-4007-8FB8-2B7A5DDCC09C}"/>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F7BB-4007-8FB8-2B7A5DDCC09C}"/>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F7BB-4007-8FB8-2B7A5DDCC09C}"/>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F7BB-4007-8FB8-2B7A5DDCC09C}"/>
              </c:ext>
            </c:extLst>
          </c:dPt>
          <c:dLbls>
            <c:dLbl>
              <c:idx val="0"/>
              <c:layout>
                <c:manualLayout>
                  <c:x val="1.8732684456109653E-2"/>
                  <c:y val="7.850291440842621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7BB-4007-8FB8-2B7A5DDCC09C}"/>
                </c:ext>
              </c:extLst>
            </c:dLbl>
            <c:dLbl>
              <c:idx val="1"/>
              <c:layout>
                <c:manualLayout>
                  <c:x val="6.2612260428843061E-2"/>
                  <c:y val="-2.0622624963460975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15:layout>
                    <c:manualLayout>
                      <c:w val="0.3237199661089557"/>
                      <c:h val="0.2229117541979278"/>
                    </c:manualLayout>
                  </c15:layout>
                </c:ext>
                <c:ext xmlns:c16="http://schemas.microsoft.com/office/drawing/2014/chart" uri="{C3380CC4-5D6E-409C-BE32-E72D297353CC}">
                  <c16:uniqueId val="{00000003-F7BB-4007-8FB8-2B7A5DDCC09C}"/>
                </c:ext>
              </c:extLst>
            </c:dLbl>
            <c:dLbl>
              <c:idx val="2"/>
              <c:layout>
                <c:manualLayout>
                  <c:x val="6.8224015155926082E-3"/>
                  <c:y val="0.14771825324778015"/>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15:layout>
                    <c:manualLayout>
                      <c:w val="0.275496472614154"/>
                      <c:h val="0.33410330950882"/>
                    </c:manualLayout>
                  </c15:layout>
                </c:ext>
                <c:ext xmlns:c16="http://schemas.microsoft.com/office/drawing/2014/chart" uri="{C3380CC4-5D6E-409C-BE32-E72D297353CC}">
                  <c16:uniqueId val="{00000005-F7BB-4007-8FB8-2B7A5DDCC09C}"/>
                </c:ext>
              </c:extLst>
            </c:dLbl>
            <c:dLbl>
              <c:idx val="3"/>
              <c:layout>
                <c:manualLayout>
                  <c:x val="-8.695364866866645E-2"/>
                  <c:y val="6.085280647829251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r>
                      <a:rPr lang="fr-FR" baseline="0"/>
                      <a:t>Aidants de personnes malades chroniques
</a:t>
                    </a:r>
                    <a:fld id="{AE8663A1-415D-4B8F-9164-B2167A3044EE}" type="PERCENTAGE">
                      <a:rPr lang="fr-FR" baseline="0"/>
                      <a:pPr>
                        <a:defRPr sz="1000"/>
                      </a:pPr>
                      <a:t>[POURCENTAGE]</a:t>
                    </a:fld>
                    <a:endParaRPr lang="fr-FR" baseline="0"/>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15:layout>
                    <c:manualLayout>
                      <c:w val="0.62959115653816233"/>
                      <c:h val="0.24174680179568525"/>
                    </c:manualLayout>
                  </c15:layout>
                  <c15:dlblFieldTable/>
                  <c15:showDataLabelsRange val="0"/>
                </c:ext>
                <c:ext xmlns:c16="http://schemas.microsoft.com/office/drawing/2014/chart" uri="{C3380CC4-5D6E-409C-BE32-E72D297353CC}">
                  <c16:uniqueId val="{00000007-F7BB-4007-8FB8-2B7A5DDCC09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Feuil1!$A$2:$A$5</c:f>
              <c:strCache>
                <c:ptCount val="4"/>
                <c:pt idx="0">
                  <c:v>Aidants de PA</c:v>
                </c:pt>
                <c:pt idx="1">
                  <c:v>Aidants de PH</c:v>
                </c:pt>
                <c:pt idx="2">
                  <c:v>Aidants de personnes MND</c:v>
                </c:pt>
                <c:pt idx="3">
                  <c:v>Aidants de malades chroniques</c:v>
                </c:pt>
              </c:strCache>
            </c:strRef>
          </c:cat>
          <c:val>
            <c:numRef>
              <c:f>Feuil1!$B$2:$B$5</c:f>
              <c:numCache>
                <c:formatCode>General</c:formatCode>
                <c:ptCount val="4"/>
                <c:pt idx="0">
                  <c:v>9942</c:v>
                </c:pt>
                <c:pt idx="1">
                  <c:v>718</c:v>
                </c:pt>
                <c:pt idx="2" formatCode="#,##0">
                  <c:v>11727</c:v>
                </c:pt>
                <c:pt idx="3">
                  <c:v>533</c:v>
                </c:pt>
              </c:numCache>
            </c:numRef>
          </c:val>
          <c:extLst>
            <c:ext xmlns:c16="http://schemas.microsoft.com/office/drawing/2014/chart" uri="{C3380CC4-5D6E-409C-BE32-E72D297353CC}">
              <c16:uniqueId val="{00000008-F7BB-4007-8FB8-2B7A5DDCC09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err="1"/>
              <a:t>Profil</a:t>
            </a:r>
            <a:r>
              <a:rPr lang="en-US" sz="1200" b="1" dirty="0"/>
              <a:t> des </a:t>
            </a:r>
            <a:r>
              <a:rPr lang="en-US" sz="1200" b="1" dirty="0" err="1"/>
              <a:t>aidants</a:t>
            </a:r>
            <a:r>
              <a:rPr lang="en-US" sz="1200" b="1" dirty="0"/>
              <a:t> de </a:t>
            </a:r>
            <a:r>
              <a:rPr lang="en-US" sz="1200" b="1" dirty="0" err="1"/>
              <a:t>personnes</a:t>
            </a:r>
            <a:r>
              <a:rPr lang="en-US" sz="1200" b="1" dirty="0"/>
              <a:t> </a:t>
            </a:r>
            <a:r>
              <a:rPr lang="en-US" sz="1200" b="1" dirty="0" err="1"/>
              <a:t>âgées</a:t>
            </a:r>
            <a:r>
              <a:rPr lang="en-US" sz="1200" b="1" dirty="0"/>
              <a:t> </a:t>
            </a:r>
            <a:r>
              <a:rPr lang="en-US" sz="1200" b="1" dirty="0" err="1"/>
              <a:t>accompagnés</a:t>
            </a:r>
            <a:r>
              <a:rPr lang="en-US" sz="1200" b="1" baseline="0" dirty="0"/>
              <a:t> par </a:t>
            </a:r>
            <a:r>
              <a:rPr lang="en-US" sz="1200" b="1" baseline="0" dirty="0" err="1"/>
              <a:t>une</a:t>
            </a:r>
            <a:r>
              <a:rPr lang="en-US" sz="1200" b="1" baseline="0" dirty="0"/>
              <a:t> PFR </a:t>
            </a:r>
            <a:r>
              <a:rPr lang="en-US" sz="1200" b="1" baseline="0" dirty="0" err="1"/>
              <a:t>en</a:t>
            </a:r>
            <a:r>
              <a:rPr lang="en-US" sz="1200" b="1" baseline="0" dirty="0"/>
              <a:t> 2021</a:t>
            </a:r>
            <a:endParaRPr lang="en-US" sz="1200" b="1" dirty="0"/>
          </a:p>
        </c:rich>
      </c:tx>
      <c:layout>
        <c:manualLayout>
          <c:xMode val="edge"/>
          <c:yMode val="edge"/>
          <c:x val="0.12050925925925926"/>
          <c:y val="0"/>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Feuil1!$B$1</c:f>
              <c:strCache>
                <c:ptCount val="1"/>
                <c:pt idx="0">
                  <c:v>Profil des aidants de personnes âgées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1D10-443E-9E57-4C963DE3C743}"/>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1D10-443E-9E57-4C963DE3C743}"/>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1D10-443E-9E57-4C963DE3C743}"/>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1D10-443E-9E57-4C963DE3C743}"/>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1D10-443E-9E57-4C963DE3C743}"/>
              </c:ext>
            </c:extLst>
          </c:dPt>
          <c:dLbls>
            <c:dLbl>
              <c:idx val="0"/>
              <c:layout>
                <c:manualLayout>
                  <c:x val="0.16690580344123651"/>
                  <c:y val="4.785776777902762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D10-443E-9E57-4C963DE3C743}"/>
                </c:ext>
              </c:extLst>
            </c:dLbl>
            <c:dLbl>
              <c:idx val="1"/>
              <c:layout>
                <c:manualLayout>
                  <c:x val="5.6685531496062994E-2"/>
                  <c:y val="4.869735033120852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D10-443E-9E57-4C963DE3C743}"/>
                </c:ext>
              </c:extLst>
            </c:dLbl>
            <c:dLbl>
              <c:idx val="2"/>
              <c:layout>
                <c:manualLayout>
                  <c:x val="-4.0571777486147563E-2"/>
                  <c:y val="-0.2249756280464941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D10-443E-9E57-4C963DE3C743}"/>
                </c:ext>
              </c:extLst>
            </c:dLbl>
            <c:dLbl>
              <c:idx val="3"/>
              <c:layout>
                <c:manualLayout>
                  <c:x val="-4.9973935549722952E-2"/>
                  <c:y val="-7.8649543807024127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D10-443E-9E57-4C963DE3C743}"/>
                </c:ext>
              </c:extLst>
            </c:dLbl>
            <c:dLbl>
              <c:idx val="4"/>
              <c:layout>
                <c:manualLayout>
                  <c:x val="8.010480460775736E-2"/>
                  <c:y val="3.214910636170460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D10-443E-9E57-4C963DE3C74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Feuil1!$A$2:$A$6</c:f>
              <c:strCache>
                <c:ptCount val="5"/>
                <c:pt idx="0">
                  <c:v>Parent</c:v>
                </c:pt>
                <c:pt idx="1">
                  <c:v>Conjoint</c:v>
                </c:pt>
                <c:pt idx="2">
                  <c:v>Enfant</c:v>
                </c:pt>
                <c:pt idx="3">
                  <c:v>Autre</c:v>
                </c:pt>
                <c:pt idx="4">
                  <c:v>Frère/sœur</c:v>
                </c:pt>
              </c:strCache>
            </c:strRef>
          </c:cat>
          <c:val>
            <c:numRef>
              <c:f>Feuil1!$B$2:$B$6</c:f>
              <c:numCache>
                <c:formatCode>0.00%</c:formatCode>
                <c:ptCount val="5"/>
                <c:pt idx="0">
                  <c:v>2.5000000000000001E-2</c:v>
                </c:pt>
                <c:pt idx="1">
                  <c:v>0.50700000000000001</c:v>
                </c:pt>
                <c:pt idx="2">
                  <c:v>0.44700000000000001</c:v>
                </c:pt>
                <c:pt idx="3">
                  <c:v>7.0900000000000005E-2</c:v>
                </c:pt>
                <c:pt idx="4">
                  <c:v>1.6899999999999998E-2</c:v>
                </c:pt>
              </c:numCache>
            </c:numRef>
          </c:val>
          <c:extLst>
            <c:ext xmlns:c16="http://schemas.microsoft.com/office/drawing/2014/chart" uri="{C3380CC4-5D6E-409C-BE32-E72D297353CC}">
              <c16:uniqueId val="{0000000A-1D10-443E-9E57-4C963DE3C74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a:t>Type de séjours vacances répit organisés en 2021</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Feuil1!$B$1</c:f>
              <c:strCache>
                <c:ptCount val="1"/>
                <c:pt idx="0">
                  <c:v>Type de séjours vacances répit organisés en 2021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A4F4-49A0-91D3-B4F81CC27918}"/>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A4F4-49A0-91D3-B4F81CC27918}"/>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A4F4-49A0-91D3-B4F81CC27918}"/>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A4F4-49A0-91D3-B4F81CC27918}"/>
              </c:ext>
            </c:extLst>
          </c:dPt>
          <c:dLbls>
            <c:dLbl>
              <c:idx val="0"/>
              <c:layout>
                <c:manualLayout>
                  <c:x val="8.61472646054912E-2"/>
                  <c:y val="0.2654350300739732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4F4-49A0-91D3-B4F81CC27918}"/>
                </c:ext>
              </c:extLst>
            </c:dLbl>
            <c:dLbl>
              <c:idx val="1"/>
              <c:layout>
                <c:manualLayout>
                  <c:x val="-0.12337379590977161"/>
                  <c:y val="-0.11226176566720632"/>
                </c:manualLayout>
              </c:layout>
              <c:showLegendKey val="0"/>
              <c:showVal val="0"/>
              <c:showCatName val="1"/>
              <c:showSerName val="0"/>
              <c:showPercent val="1"/>
              <c:showBubbleSize val="0"/>
              <c:extLst>
                <c:ext xmlns:c15="http://schemas.microsoft.com/office/drawing/2012/chart" uri="{CE6537A1-D6FC-4f65-9D91-7224C49458BB}">
                  <c15:layout>
                    <c:manualLayout>
                      <c:w val="0.25307870370370372"/>
                      <c:h val="0.18626984126984128"/>
                    </c:manualLayout>
                  </c15:layout>
                </c:ext>
                <c:ext xmlns:c16="http://schemas.microsoft.com/office/drawing/2014/chart" uri="{C3380CC4-5D6E-409C-BE32-E72D297353CC}">
                  <c16:uniqueId val="{00000003-A4F4-49A0-91D3-B4F81CC27918}"/>
                </c:ext>
              </c:extLst>
            </c:dLbl>
            <c:dLbl>
              <c:idx val="2"/>
              <c:layout>
                <c:manualLayout>
                  <c:x val="-6.397918936911183E-2"/>
                  <c:y val="8.631399407161399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4F4-49A0-91D3-B4F81CC27918}"/>
                </c:ext>
              </c:extLst>
            </c:dLbl>
            <c:dLbl>
              <c:idx val="3"/>
              <c:layout>
                <c:manualLayout>
                  <c:x val="0.38397779711849822"/>
                  <c:y val="7.6528400275004987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15:layout>
                    <c:manualLayout>
                      <c:w val="0.29260924113376313"/>
                      <c:h val="0.18792269805430223"/>
                    </c:manualLayout>
                  </c15:layout>
                </c:ext>
                <c:ext xmlns:c16="http://schemas.microsoft.com/office/drawing/2014/chart" uri="{C3380CC4-5D6E-409C-BE32-E72D297353CC}">
                  <c16:uniqueId val="{00000007-A4F4-49A0-91D3-B4F81CC2791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Feuil1!$A$2:$A$5</c:f>
              <c:strCache>
                <c:ptCount val="4"/>
                <c:pt idx="0">
                  <c:v>Séjours pour adultes en situation de handicap</c:v>
                </c:pt>
                <c:pt idx="1">
                  <c:v>Séjours pour enfant en situation de handicap</c:v>
                </c:pt>
                <c:pt idx="2">
                  <c:v>Séjours pour personnes âgées</c:v>
                </c:pt>
                <c:pt idx="3">
                  <c:v>Séjours pour personnes atteintes de maladie chronique</c:v>
                </c:pt>
              </c:strCache>
            </c:strRef>
          </c:cat>
          <c:val>
            <c:numRef>
              <c:f>Feuil1!$B$2:$B$5</c:f>
              <c:numCache>
                <c:formatCode>General</c:formatCode>
                <c:ptCount val="4"/>
                <c:pt idx="0">
                  <c:v>37</c:v>
                </c:pt>
                <c:pt idx="1">
                  <c:v>127</c:v>
                </c:pt>
                <c:pt idx="2">
                  <c:v>6</c:v>
                </c:pt>
                <c:pt idx="3">
                  <c:v>11</c:v>
                </c:pt>
              </c:numCache>
            </c:numRef>
          </c:val>
          <c:extLst>
            <c:ext xmlns:c16="http://schemas.microsoft.com/office/drawing/2014/chart" uri="{C3380CC4-5D6E-409C-BE32-E72D297353CC}">
              <c16:uniqueId val="{00000008-A4F4-49A0-91D3-B4F81CC27918}"/>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4">
  <a:schemeClr val="accent4"/>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08/12/2023</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08/12/2023</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08/12/2023</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08/12/2023</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08/12/2023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08/12/2023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08/12/2023</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80000" y="179999"/>
            <a:ext cx="2163052" cy="14400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08/12/2023</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08/12/2023</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a:t>Direction générale</a:t>
            </a:r>
            <a:br>
              <a:rPr lang="fr-FR" dirty="0"/>
            </a:br>
            <a:r>
              <a:rPr lang="fr-FR" dirty="0"/>
              <a:t>de la cohésion sociale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540000" y="360000"/>
            <a:ext cx="2700000" cy="2700000"/>
          </a:xfrm>
          <a:prstGeom prst="rect">
            <a:avLst/>
          </a:prstGeom>
        </p:spPr>
      </p:pic>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40000" y="359999"/>
            <a:ext cx="3780000" cy="270087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générale de la cohésion sociale</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288000" y="108000"/>
            <a:ext cx="540000" cy="54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08/12/2023</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bwMode="gray">
          <a:xfrm>
            <a:off x="288000" y="108000"/>
            <a:ext cx="720000"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has-sante.fr/jcms/c_2835782/fr/le-soutien-des-aidants-non-professionnels-une-recommandation-a-destination-des-professionnels-du-secteur-social-et-medico-social-pour-soutenir-les-aidants-de-personnes-agees-adultes-handicapees-ou-souffrant-de-maladie-chronique-vivant-a-domicile" TargetMode="External"/><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handicap.gouv.fr/sites/handicap/files/2023-10/Dossier-de-presse-strategie-des-aidants-2023-2027.pdf" TargetMode="External"/><Relationship Id="rId2" Type="http://schemas.openxmlformats.org/officeDocument/2006/relationships/hyperlink" Target="https://solidarites.gouv.fr/sites/solidarite/files/2023-10/Bilan-Strategie-Agir-pour-les-aidants-2020-2023_0.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chart" Target="../charts/chart3.xml"/><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pPr algn="ctr"/>
            <a:r>
              <a:rPr lang="fr-FR" dirty="0">
                <a:solidFill>
                  <a:schemeClr val="tx2"/>
                </a:solidFill>
                <a:latin typeface="Marianne" panose="02000000000000000000" pitchFamily="2" charset="0"/>
              </a:rPr>
              <a:t> Journée régionale </a:t>
            </a:r>
          </a:p>
          <a:p>
            <a:pPr algn="ctr"/>
            <a:r>
              <a:rPr lang="fr-FR" dirty="0">
                <a:solidFill>
                  <a:schemeClr val="tx2"/>
                </a:solidFill>
                <a:latin typeface="Marianne" panose="02000000000000000000" pitchFamily="2" charset="0"/>
              </a:rPr>
              <a:t>répit des proches aidants PSH/PA  </a:t>
            </a:r>
          </a:p>
          <a:p>
            <a:pPr algn="ctr"/>
            <a:endParaRPr lang="fr-FR" dirty="0">
              <a:solidFill>
                <a:schemeClr val="tx2"/>
              </a:solidFill>
              <a:latin typeface="Marianne" panose="02000000000000000000" pitchFamily="2" charset="0"/>
            </a:endParaRPr>
          </a:p>
          <a:p>
            <a:pPr algn="ctr"/>
            <a:r>
              <a:rPr lang="fr-FR" dirty="0">
                <a:solidFill>
                  <a:schemeClr val="tx2"/>
                </a:solidFill>
                <a:latin typeface="Marianne" panose="02000000000000000000" pitchFamily="2" charset="0"/>
              </a:rPr>
              <a:t>Nouvelle aquitaine</a:t>
            </a:r>
          </a:p>
          <a:p>
            <a:pPr algn="ctr"/>
            <a:endParaRPr lang="fr-FR" dirty="0">
              <a:solidFill>
                <a:schemeClr val="tx2"/>
              </a:solidFill>
              <a:latin typeface="Marianne" panose="02000000000000000000" pitchFamily="2" charset="0"/>
            </a:endParaRPr>
          </a:p>
          <a:p>
            <a:pPr algn="ctr"/>
            <a:r>
              <a:rPr lang="fr-FR" sz="2000" dirty="0">
                <a:solidFill>
                  <a:schemeClr val="tx2"/>
                </a:solidFill>
                <a:latin typeface="Marianne" panose="02000000000000000000" pitchFamily="2" charset="0"/>
              </a:rPr>
              <a:t>4 décembre 2023</a:t>
            </a:r>
          </a:p>
        </p:txBody>
      </p:sp>
      <p:sp>
        <p:nvSpPr>
          <p:cNvPr id="3" name="Espace réservé de la date 2"/>
          <p:cNvSpPr>
            <a:spLocks noGrp="1"/>
          </p:cNvSpPr>
          <p:nvPr>
            <p:ph type="dt" sz="half" idx="2"/>
          </p:nvPr>
        </p:nvSpPr>
        <p:spPr/>
        <p:txBody>
          <a:bodyPr/>
          <a:lstStyle/>
          <a:p>
            <a:fld id="{D7698221-35EF-134F-B87A-568DECC70F29}" type="datetime1">
              <a:rPr lang="fr-FR" cap="all" smtClean="0"/>
              <a:pPr/>
              <a:t>08/12/2023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p:txBody>
          <a:bodyPr/>
          <a:lstStyle/>
          <a:p>
            <a:r>
              <a:rPr lang="fr-FR" dirty="0"/>
              <a:t>Direction générale de la cohésion sociale</a:t>
            </a:r>
          </a:p>
        </p:txBody>
      </p:sp>
    </p:spTree>
    <p:extLst>
      <p:ext uri="{BB962C8B-B14F-4D97-AF65-F5344CB8AC3E}">
        <p14:creationId xmlns:p14="http://schemas.microsoft.com/office/powerpoint/2010/main" val="1783101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54499" y="2067694"/>
            <a:ext cx="8424000" cy="2016224"/>
          </a:xfrm>
        </p:spPr>
        <p:txBody>
          <a:bodyPr/>
          <a:lstStyle/>
          <a:p>
            <a:pPr algn="ctr"/>
            <a:r>
              <a:rPr lang="fr-FR" dirty="0">
                <a:solidFill>
                  <a:schemeClr val="tx2"/>
                </a:solidFill>
                <a:latin typeface="Marianne" panose="02000000000000000000" pitchFamily="2" charset="0"/>
              </a:rPr>
              <a:t> 2. Nouvelle stratégie « Agir pour les aidants » </a:t>
            </a:r>
          </a:p>
          <a:p>
            <a:pPr algn="ctr"/>
            <a:endParaRPr lang="fr-FR" dirty="0">
              <a:solidFill>
                <a:schemeClr val="tx2"/>
              </a:solidFill>
              <a:latin typeface="Marianne" panose="02000000000000000000" pitchFamily="2" charset="0"/>
            </a:endParaRPr>
          </a:p>
          <a:p>
            <a:pPr algn="ctr"/>
            <a:r>
              <a:rPr lang="fr-FR" sz="1800" dirty="0">
                <a:solidFill>
                  <a:schemeClr val="tx2"/>
                </a:solidFill>
                <a:latin typeface="Marianne" panose="02000000000000000000" pitchFamily="2" charset="0"/>
              </a:rPr>
              <a:t>2</a:t>
            </a:r>
            <a:r>
              <a:rPr lang="fr-FR" sz="1800" baseline="30000" dirty="0">
                <a:solidFill>
                  <a:schemeClr val="tx2"/>
                </a:solidFill>
                <a:latin typeface="Marianne" panose="02000000000000000000" pitchFamily="2" charset="0"/>
              </a:rPr>
              <a:t>ème</a:t>
            </a:r>
            <a:r>
              <a:rPr lang="fr-FR" sz="1800" dirty="0">
                <a:solidFill>
                  <a:schemeClr val="tx2"/>
                </a:solidFill>
                <a:latin typeface="Marianne" panose="02000000000000000000" pitchFamily="2" charset="0"/>
              </a:rPr>
              <a:t> stratégie de mobilisation et de soutien</a:t>
            </a:r>
          </a:p>
          <a:p>
            <a:pPr algn="ctr"/>
            <a:r>
              <a:rPr lang="fr-FR" sz="1800" dirty="0">
                <a:solidFill>
                  <a:schemeClr val="tx2"/>
                </a:solidFill>
                <a:latin typeface="Marianne" panose="02000000000000000000" pitchFamily="2" charset="0"/>
              </a:rPr>
              <a:t>2023-2027</a:t>
            </a:r>
          </a:p>
          <a:p>
            <a:endParaRPr lang="fr-FR" dirty="0">
              <a:solidFill>
                <a:schemeClr val="tx2"/>
              </a:solidFill>
              <a:latin typeface="Marianne" panose="02000000000000000000" pitchFamily="2" charset="0"/>
            </a:endParaRPr>
          </a:p>
        </p:txBody>
      </p:sp>
      <p:sp>
        <p:nvSpPr>
          <p:cNvPr id="3" name="Espace réservé de la date 2"/>
          <p:cNvSpPr>
            <a:spLocks noGrp="1"/>
          </p:cNvSpPr>
          <p:nvPr>
            <p:ph type="dt" sz="half" idx="2"/>
          </p:nvPr>
        </p:nvSpPr>
        <p:spPr/>
        <p:txBody>
          <a:bodyPr/>
          <a:lstStyle/>
          <a:p>
            <a:fld id="{D7698221-35EF-134F-B87A-568DECC70F29}" type="datetime1">
              <a:rPr lang="fr-FR" cap="all" smtClean="0"/>
              <a:pPr/>
              <a:t>08/12/2023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10</a:t>
            </a:fld>
            <a:endParaRPr lang="fr-FR" dirty="0"/>
          </a:p>
        </p:txBody>
      </p:sp>
      <p:sp>
        <p:nvSpPr>
          <p:cNvPr id="5" name="Espace réservé du pied de page 4"/>
          <p:cNvSpPr>
            <a:spLocks noGrp="1"/>
          </p:cNvSpPr>
          <p:nvPr>
            <p:ph type="ftr" sz="quarter" idx="3"/>
          </p:nvPr>
        </p:nvSpPr>
        <p:spPr/>
        <p:txBody>
          <a:bodyPr/>
          <a:lstStyle/>
          <a:p>
            <a:r>
              <a:rPr lang="fr-FR" dirty="0"/>
              <a:t>Direction générale de la cohésion sociale</a:t>
            </a:r>
          </a:p>
        </p:txBody>
      </p:sp>
    </p:spTree>
    <p:extLst>
      <p:ext uri="{BB962C8B-B14F-4D97-AF65-F5344CB8AC3E}">
        <p14:creationId xmlns:p14="http://schemas.microsoft.com/office/powerpoint/2010/main" val="385205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graphicFrame>
        <p:nvGraphicFramePr>
          <p:cNvPr id="5" name="Tableau 4"/>
          <p:cNvGraphicFramePr>
            <a:graphicFrameLocks noGrp="1"/>
          </p:cNvGraphicFramePr>
          <p:nvPr>
            <p:extLst>
              <p:ext uri="{D42A27DB-BD31-4B8C-83A1-F6EECF244321}">
                <p14:modId xmlns:p14="http://schemas.microsoft.com/office/powerpoint/2010/main" val="2334045469"/>
              </p:ext>
            </p:extLst>
          </p:nvPr>
        </p:nvGraphicFramePr>
        <p:xfrm>
          <a:off x="323850" y="1275606"/>
          <a:ext cx="8587155" cy="3233896"/>
        </p:xfrm>
        <a:graphic>
          <a:graphicData uri="http://schemas.openxmlformats.org/drawingml/2006/table">
            <a:tbl>
              <a:tblPr firstRow="1" bandRow="1">
                <a:tableStyleId>{21E4AEA4-8DFA-4A89-87EB-49C32662AFE0}</a:tableStyleId>
              </a:tblPr>
              <a:tblGrid>
                <a:gridCol w="3894654">
                  <a:extLst>
                    <a:ext uri="{9D8B030D-6E8A-4147-A177-3AD203B41FA5}">
                      <a16:colId xmlns:a16="http://schemas.microsoft.com/office/drawing/2014/main" val="2463945434"/>
                    </a:ext>
                  </a:extLst>
                </a:gridCol>
                <a:gridCol w="4692501">
                  <a:extLst>
                    <a:ext uri="{9D8B030D-6E8A-4147-A177-3AD203B41FA5}">
                      <a16:colId xmlns:a16="http://schemas.microsoft.com/office/drawing/2014/main" val="2140880445"/>
                    </a:ext>
                  </a:extLst>
                </a:gridCol>
              </a:tblGrid>
              <a:tr h="370840">
                <a:tc>
                  <a:txBody>
                    <a:bodyPr/>
                    <a:lstStyle/>
                    <a:p>
                      <a:pPr algn="ctr"/>
                      <a:r>
                        <a:rPr lang="fr-FR" sz="1200" dirty="0"/>
                        <a:t>Objectifs </a:t>
                      </a:r>
                    </a:p>
                  </a:txBody>
                  <a:tcPr/>
                </a:tc>
                <a:tc>
                  <a:txBody>
                    <a:bodyPr/>
                    <a:lstStyle/>
                    <a:p>
                      <a:pPr algn="ctr"/>
                      <a:r>
                        <a:rPr lang="fr-FR" sz="1200" dirty="0"/>
                        <a:t>Mesures </a:t>
                      </a:r>
                    </a:p>
                  </a:txBody>
                  <a:tcPr/>
                </a:tc>
                <a:extLst>
                  <a:ext uri="{0D108BD9-81ED-4DB2-BD59-A6C34878D82A}">
                    <a16:rowId xmlns:a16="http://schemas.microsoft.com/office/drawing/2014/main" val="3758062693"/>
                  </a:ext>
                </a:extLst>
              </a:tr>
              <a:tr h="709280">
                <a:tc>
                  <a:txBody>
                    <a:bodyPr/>
                    <a:lstStyle/>
                    <a:p>
                      <a:r>
                        <a:rPr lang="fr-FR" sz="1100" b="1" dirty="0"/>
                        <a:t>1. Informer l’ensemble des Français sur l’aidance</a:t>
                      </a:r>
                    </a:p>
                  </a:txBody>
                  <a:tcPr/>
                </a:tc>
                <a:tc>
                  <a:txBody>
                    <a:bodyPr/>
                    <a:lstStyle/>
                    <a:p>
                      <a:r>
                        <a:rPr lang="fr-FR" sz="1100" dirty="0"/>
                        <a:t>Déployer une campagne de communication sur la</a:t>
                      </a:r>
                      <a:r>
                        <a:rPr lang="fr-FR" sz="1100" baseline="0" dirty="0"/>
                        <a:t> situation des aidants, les dispositifs et droits disponibles et intégrer les enjeux de l’aidance dans le plan de communication de la CNSA.</a:t>
                      </a:r>
                    </a:p>
                  </a:txBody>
                  <a:tcPr/>
                </a:tc>
                <a:extLst>
                  <a:ext uri="{0D108BD9-81ED-4DB2-BD59-A6C34878D82A}">
                    <a16:rowId xmlns:a16="http://schemas.microsoft.com/office/drawing/2014/main" val="881066384"/>
                  </a:ext>
                </a:extLst>
              </a:tr>
              <a:tr h="1224136">
                <a:tc>
                  <a:txBody>
                    <a:bodyPr/>
                    <a:lstStyle/>
                    <a:p>
                      <a:r>
                        <a:rPr lang="fr-FR" sz="1100" b="1" dirty="0"/>
                        <a:t>2. Mieux repérer les aidants </a:t>
                      </a:r>
                    </a:p>
                  </a:txBody>
                  <a:tcPr/>
                </a:tc>
                <a:tc>
                  <a:txBody>
                    <a:bodyPr/>
                    <a:lstStyle/>
                    <a:p>
                      <a:r>
                        <a:rPr lang="fr-FR" sz="1100" dirty="0"/>
                        <a:t>Mobiliser les</a:t>
                      </a:r>
                      <a:r>
                        <a:rPr lang="fr-FR" sz="1100" baseline="0" dirty="0"/>
                        <a:t> </a:t>
                      </a:r>
                      <a:r>
                        <a:rPr lang="fr-FR" sz="1100" dirty="0"/>
                        <a:t>dispositifs</a:t>
                      </a:r>
                      <a:r>
                        <a:rPr lang="fr-FR" sz="1100" baseline="0" dirty="0"/>
                        <a:t> sociaux et médico-sociaux existants (services sociaux, MDPH…).</a:t>
                      </a:r>
                    </a:p>
                    <a:p>
                      <a:r>
                        <a:rPr lang="fr-FR" sz="1100" dirty="0"/>
                        <a:t>Former les professionnels de santé</a:t>
                      </a:r>
                      <a:r>
                        <a:rPr lang="fr-FR" sz="1100" baseline="0" dirty="0"/>
                        <a:t> et du médico-social, assurer largement la diffusion des </a:t>
                      </a:r>
                      <a:r>
                        <a:rPr lang="fr-FR" sz="1100" u="none" baseline="0" dirty="0"/>
                        <a:t>recommandations HAS : </a:t>
                      </a:r>
                      <a:r>
                        <a:rPr lang="fr-FR" sz="1100" baseline="0" dirty="0"/>
                        <a:t>lien </a:t>
                      </a:r>
                      <a:r>
                        <a:rPr lang="fr-FR" sz="1100" baseline="0" dirty="0">
                          <a:hlinkClick r:id="rId3"/>
                        </a:rPr>
                        <a:t>ici</a:t>
                      </a:r>
                      <a:endParaRPr lang="fr-FR" sz="1100" dirty="0"/>
                    </a:p>
                    <a:p>
                      <a:r>
                        <a:rPr lang="fr-FR" sz="1100" dirty="0"/>
                        <a:t>Utilise</a:t>
                      </a:r>
                      <a:r>
                        <a:rPr lang="fr-FR" sz="1100" baseline="0" dirty="0"/>
                        <a:t>r le déploiement des rdv prévention pour mieux repérer et accompagner les aidants.</a:t>
                      </a:r>
                      <a:endParaRPr lang="fr-FR" sz="1100" dirty="0"/>
                    </a:p>
                  </a:txBody>
                  <a:tcPr/>
                </a:tc>
                <a:extLst>
                  <a:ext uri="{0D108BD9-81ED-4DB2-BD59-A6C34878D82A}">
                    <a16:rowId xmlns:a16="http://schemas.microsoft.com/office/drawing/2014/main" val="2565188964"/>
                  </a:ext>
                </a:extLst>
              </a:tr>
              <a:tr h="370840">
                <a:tc>
                  <a:txBody>
                    <a:bodyPr/>
                    <a:lstStyle/>
                    <a:p>
                      <a:r>
                        <a:rPr lang="fr-FR" sz="1100" b="1" dirty="0"/>
                        <a:t>3. Mieux informer les aidants sur les dispositifs à leur attention </a:t>
                      </a:r>
                    </a:p>
                  </a:txBody>
                  <a:tcPr/>
                </a:tc>
                <a:tc>
                  <a:txBody>
                    <a:bodyPr/>
                    <a:lstStyle/>
                    <a:p>
                      <a:r>
                        <a:rPr lang="fr-FR" sz="1100" dirty="0"/>
                        <a:t>Finaliser</a:t>
                      </a:r>
                      <a:r>
                        <a:rPr lang="fr-FR" sz="1100" baseline="0" dirty="0"/>
                        <a:t> d’ici 2027 </a:t>
                      </a:r>
                      <a:r>
                        <a:rPr lang="fr-FR" sz="1100" dirty="0"/>
                        <a:t>le maillage territorial des PFR. </a:t>
                      </a:r>
                      <a:br>
                        <a:rPr lang="fr-FR" sz="1100" dirty="0"/>
                      </a:br>
                      <a:r>
                        <a:rPr lang="fr-FR" sz="1100" dirty="0"/>
                        <a:t>Faire</a:t>
                      </a:r>
                      <a:r>
                        <a:rPr lang="fr-FR" sz="1100" baseline="0" dirty="0"/>
                        <a:t> des aidants un public à part entière du SPDA. </a:t>
                      </a:r>
                    </a:p>
                    <a:p>
                      <a:r>
                        <a:rPr lang="fr-FR" sz="1100" baseline="0" dirty="0"/>
                        <a:t>Recenser l’offre de service à l’attention des aidants au sein d’annuaires accessibles au grand public.</a:t>
                      </a:r>
                    </a:p>
                    <a:p>
                      <a:endParaRPr lang="fr-FR" sz="1100" dirty="0"/>
                    </a:p>
                  </a:txBody>
                  <a:tcPr/>
                </a:tc>
                <a:extLst>
                  <a:ext uri="{0D108BD9-81ED-4DB2-BD59-A6C34878D82A}">
                    <a16:rowId xmlns:a16="http://schemas.microsoft.com/office/drawing/2014/main" val="472777338"/>
                  </a:ext>
                </a:extLst>
              </a:tr>
            </a:tbl>
          </a:graphicData>
        </a:graphic>
      </p:graphicFrame>
      <p:sp>
        <p:nvSpPr>
          <p:cNvPr id="7" name="ZoneTexte 6"/>
          <p:cNvSpPr txBox="1"/>
          <p:nvPr/>
        </p:nvSpPr>
        <p:spPr>
          <a:xfrm>
            <a:off x="0" y="528312"/>
            <a:ext cx="9144000" cy="369332"/>
          </a:xfrm>
          <a:prstGeom prst="rect">
            <a:avLst/>
          </a:prstGeom>
          <a:noFill/>
        </p:spPr>
        <p:txBody>
          <a:bodyPr wrap="square" rtlCol="0">
            <a:spAutoFit/>
          </a:bodyPr>
          <a:lstStyle/>
          <a:p>
            <a:pPr algn="ctr"/>
            <a:r>
              <a:rPr lang="fr-FR" b="1" dirty="0">
                <a:solidFill>
                  <a:srgbClr val="002060"/>
                </a:solidFill>
                <a:latin typeface="Marianne" panose="02000000000000000000" pitchFamily="2" charset="0"/>
              </a:rPr>
              <a:t>Axe 1 : Communiquer, repérer et informer</a:t>
            </a:r>
            <a:r>
              <a:rPr lang="fr-FR" dirty="0">
                <a:latin typeface="Marianne" panose="02000000000000000000" pitchFamily="2" charset="0"/>
              </a:rPr>
              <a:t> </a:t>
            </a:r>
            <a:r>
              <a:rPr lang="fr-FR" dirty="0"/>
              <a:t> </a:t>
            </a:r>
          </a:p>
        </p:txBody>
      </p:sp>
    </p:spTree>
    <p:extLst>
      <p:ext uri="{BB962C8B-B14F-4D97-AF65-F5344CB8AC3E}">
        <p14:creationId xmlns:p14="http://schemas.microsoft.com/office/powerpoint/2010/main" val="406137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graphicFrame>
        <p:nvGraphicFramePr>
          <p:cNvPr id="5" name="Tableau 4"/>
          <p:cNvGraphicFramePr>
            <a:graphicFrameLocks noGrp="1"/>
          </p:cNvGraphicFramePr>
          <p:nvPr>
            <p:extLst>
              <p:ext uri="{D42A27DB-BD31-4B8C-83A1-F6EECF244321}">
                <p14:modId xmlns:p14="http://schemas.microsoft.com/office/powerpoint/2010/main" val="1426263564"/>
              </p:ext>
            </p:extLst>
          </p:nvPr>
        </p:nvGraphicFramePr>
        <p:xfrm>
          <a:off x="313297" y="681094"/>
          <a:ext cx="8597708" cy="4128919"/>
        </p:xfrm>
        <a:graphic>
          <a:graphicData uri="http://schemas.openxmlformats.org/drawingml/2006/table">
            <a:tbl>
              <a:tblPr firstRow="1" bandRow="1">
                <a:tableStyleId>{21E4AEA4-8DFA-4A89-87EB-49C32662AFE0}</a:tableStyleId>
              </a:tblPr>
              <a:tblGrid>
                <a:gridCol w="3970671">
                  <a:extLst>
                    <a:ext uri="{9D8B030D-6E8A-4147-A177-3AD203B41FA5}">
                      <a16:colId xmlns:a16="http://schemas.microsoft.com/office/drawing/2014/main" val="2463945434"/>
                    </a:ext>
                  </a:extLst>
                </a:gridCol>
                <a:gridCol w="4627037">
                  <a:extLst>
                    <a:ext uri="{9D8B030D-6E8A-4147-A177-3AD203B41FA5}">
                      <a16:colId xmlns:a16="http://schemas.microsoft.com/office/drawing/2014/main" val="2140880445"/>
                    </a:ext>
                  </a:extLst>
                </a:gridCol>
              </a:tblGrid>
              <a:tr h="280435">
                <a:tc>
                  <a:txBody>
                    <a:bodyPr/>
                    <a:lstStyle/>
                    <a:p>
                      <a:pPr algn="ctr"/>
                      <a:r>
                        <a:rPr lang="fr-FR" sz="1200" dirty="0"/>
                        <a:t>Objectifs </a:t>
                      </a:r>
                    </a:p>
                  </a:txBody>
                  <a:tcPr/>
                </a:tc>
                <a:tc>
                  <a:txBody>
                    <a:bodyPr/>
                    <a:lstStyle/>
                    <a:p>
                      <a:pPr algn="ctr"/>
                      <a:r>
                        <a:rPr lang="fr-FR" sz="1200" dirty="0"/>
                        <a:t>Mesures </a:t>
                      </a:r>
                    </a:p>
                  </a:txBody>
                  <a:tcPr/>
                </a:tc>
                <a:extLst>
                  <a:ext uri="{0D108BD9-81ED-4DB2-BD59-A6C34878D82A}">
                    <a16:rowId xmlns:a16="http://schemas.microsoft.com/office/drawing/2014/main" val="3758062693"/>
                  </a:ext>
                </a:extLst>
              </a:tr>
              <a:tr h="759906">
                <a:tc>
                  <a:txBody>
                    <a:bodyPr/>
                    <a:lstStyle/>
                    <a:p>
                      <a:r>
                        <a:rPr lang="fr-FR" sz="1100" b="1" dirty="0"/>
                        <a:t>4. Expérimenter la mobilisation des aides existantes pour financer l’accès au répit </a:t>
                      </a:r>
                    </a:p>
                    <a:p>
                      <a:endParaRPr lang="fr-FR" sz="1100" b="1" dirty="0"/>
                    </a:p>
                    <a:p>
                      <a:endParaRPr lang="fr-FR" sz="1100" b="1" dirty="0"/>
                    </a:p>
                  </a:txBody>
                  <a:tcPr/>
                </a:tc>
                <a:tc>
                  <a:txBody>
                    <a:bodyPr/>
                    <a:lstStyle/>
                    <a:p>
                      <a:r>
                        <a:rPr lang="fr-FR" sz="1100" dirty="0"/>
                        <a:t>Expérimenter en s’appuyant sur des départements volontaires</a:t>
                      </a:r>
                      <a:r>
                        <a:rPr lang="fr-FR" sz="1100" baseline="0" dirty="0"/>
                        <a:t> la mobilisation des aides individuelles existantes dont peuvent bénéficier les personnes handicapées ou âgées pour faciliter l’accès au répit. </a:t>
                      </a:r>
                      <a:endParaRPr lang="fr-FR" sz="1100" dirty="0"/>
                    </a:p>
                  </a:txBody>
                  <a:tcPr/>
                </a:tc>
                <a:extLst>
                  <a:ext uri="{0D108BD9-81ED-4DB2-BD59-A6C34878D82A}">
                    <a16:rowId xmlns:a16="http://schemas.microsoft.com/office/drawing/2014/main" val="881066384"/>
                  </a:ext>
                </a:extLst>
              </a:tr>
              <a:tr h="819917">
                <a:tc>
                  <a:txBody>
                    <a:bodyPr/>
                    <a:lstStyle/>
                    <a:p>
                      <a:r>
                        <a:rPr lang="fr-FR" sz="1100" b="1" dirty="0"/>
                        <a:t>5. Structurer l’offre de relayage à domicile </a:t>
                      </a:r>
                    </a:p>
                  </a:txBody>
                  <a:tcPr/>
                </a:tc>
                <a:tc>
                  <a:txBody>
                    <a:bodyPr/>
                    <a:lstStyle/>
                    <a:p>
                      <a:r>
                        <a:rPr lang="fr-FR" sz="1100" baseline="0" dirty="0"/>
                        <a:t>Améliorer la couverture de l’offre de relayage à domicile. </a:t>
                      </a:r>
                    </a:p>
                    <a:p>
                      <a:r>
                        <a:rPr lang="fr-FR" sz="1100" baseline="0" dirty="0"/>
                        <a:t>Echanger avec les partenaires sociaux suite à l’expérimentation de dérogations aux droits du travail (loi ESSOC) qui est prolongée d’un an (prévu par l’article 37 ter du PLFSS 2024).</a:t>
                      </a:r>
                    </a:p>
                  </a:txBody>
                  <a:tcPr/>
                </a:tc>
                <a:extLst>
                  <a:ext uri="{0D108BD9-81ED-4DB2-BD59-A6C34878D82A}">
                    <a16:rowId xmlns:a16="http://schemas.microsoft.com/office/drawing/2014/main" val="2565188964"/>
                  </a:ext>
                </a:extLst>
              </a:tr>
              <a:tr h="927085">
                <a:tc>
                  <a:txBody>
                    <a:bodyPr/>
                    <a:lstStyle/>
                    <a:p>
                      <a:pPr marL="0" algn="l" defTabSz="914400" rtl="0" eaLnBrk="1" latinLnBrk="0" hangingPunct="1"/>
                      <a:r>
                        <a:rPr lang="fr-FR" sz="1100" b="1" kern="1200" dirty="0">
                          <a:solidFill>
                            <a:schemeClr val="dk1"/>
                          </a:solidFill>
                          <a:latin typeface="+mn-lt"/>
                          <a:ea typeface="+mn-ea"/>
                          <a:cs typeface="+mn-cs"/>
                        </a:rPr>
                        <a:t>6. Développer 6 000 solutions supplémentaires de répit </a:t>
                      </a:r>
                    </a:p>
                    <a:p>
                      <a:pPr marL="0" algn="l" defTabSz="914400" rtl="0" eaLnBrk="1" latinLnBrk="0" hangingPunct="1"/>
                      <a:endParaRPr lang="fr-FR" sz="1100" b="1" kern="1200" dirty="0">
                        <a:solidFill>
                          <a:schemeClr val="dk1"/>
                        </a:solidFill>
                        <a:latin typeface="+mn-lt"/>
                        <a:ea typeface="+mn-ea"/>
                        <a:cs typeface="+mn-cs"/>
                      </a:endParaRPr>
                    </a:p>
                    <a:p>
                      <a:pPr marL="0" algn="l" defTabSz="914400" rtl="0" eaLnBrk="1" latinLnBrk="0" hangingPunct="1"/>
                      <a:endParaRPr lang="fr-FR" sz="1100" b="1" kern="1200" dirty="0">
                        <a:solidFill>
                          <a:schemeClr val="dk1"/>
                        </a:solidFill>
                        <a:latin typeface="+mn-lt"/>
                        <a:ea typeface="+mn-ea"/>
                        <a:cs typeface="+mn-cs"/>
                      </a:endParaRPr>
                    </a:p>
                    <a:p>
                      <a:pPr marL="0" algn="l" defTabSz="914400" rtl="0" eaLnBrk="1" latinLnBrk="0" hangingPunct="1"/>
                      <a:endParaRPr lang="fr-FR" sz="1100" kern="1200" dirty="0">
                        <a:solidFill>
                          <a:schemeClr val="dk1"/>
                        </a:solidFill>
                        <a:latin typeface="+mn-lt"/>
                        <a:ea typeface="+mn-ea"/>
                        <a:cs typeface="+mn-cs"/>
                      </a:endParaRPr>
                    </a:p>
                  </a:txBody>
                  <a:tcPr>
                    <a:solidFill>
                      <a:schemeClr val="bg1">
                        <a:lumMod val="75000"/>
                      </a:schemeClr>
                    </a:solidFill>
                  </a:tcPr>
                </a:tc>
                <a:tc>
                  <a:txBody>
                    <a:bodyPr/>
                    <a:lstStyle/>
                    <a:p>
                      <a:pPr marL="0" algn="l" defTabSz="914400" rtl="0" eaLnBrk="1" latinLnBrk="0" hangingPunct="1"/>
                      <a:r>
                        <a:rPr lang="fr-FR" sz="1100" kern="1200" dirty="0">
                          <a:solidFill>
                            <a:schemeClr val="dk1"/>
                          </a:solidFill>
                          <a:latin typeface="+mn-lt"/>
                          <a:ea typeface="+mn-ea"/>
                          <a:cs typeface="+mn-cs"/>
                        </a:rPr>
                        <a:t>Créer près de 6 000 solutions nouvelles d’accueil temporaire.</a:t>
                      </a:r>
                    </a:p>
                    <a:p>
                      <a:pPr marL="0" algn="l" defTabSz="914400" rtl="0" eaLnBrk="1" latinLnBrk="0" hangingPunct="1"/>
                      <a:r>
                        <a:rPr lang="fr-FR" sz="1100" kern="1200" dirty="0">
                          <a:solidFill>
                            <a:schemeClr val="dk1"/>
                          </a:solidFill>
                          <a:latin typeface="+mn-lt"/>
                          <a:ea typeface="+mn-ea"/>
                          <a:cs typeface="+mn-cs"/>
                        </a:rPr>
                        <a:t>Elargir les jours d’ouverture des établissements pour enfants (accueil WE et vacances).</a:t>
                      </a:r>
                    </a:p>
                    <a:p>
                      <a:pPr marL="0" algn="l" defTabSz="914400" rtl="0" eaLnBrk="1" latinLnBrk="0" hangingPunct="1"/>
                      <a:r>
                        <a:rPr lang="fr-FR" sz="1100" kern="1200" dirty="0">
                          <a:solidFill>
                            <a:schemeClr val="dk1"/>
                          </a:solidFill>
                          <a:latin typeface="+mn-lt"/>
                          <a:ea typeface="+mn-ea"/>
                          <a:cs typeface="+mn-cs"/>
                        </a:rPr>
                        <a:t>Evaluer la maison de répit d’Ile-de-France comme modèle de « répit partagé ».</a:t>
                      </a:r>
                    </a:p>
                    <a:p>
                      <a:pPr marL="0" algn="l" defTabSz="914400" rtl="0" eaLnBrk="1" latinLnBrk="0" hangingPunct="1"/>
                      <a:endParaRPr lang="fr-FR" sz="1100" kern="1200" dirty="0">
                        <a:solidFill>
                          <a:schemeClr val="dk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472777338"/>
                  </a:ext>
                </a:extLst>
              </a:tr>
              <a:tr h="1169287">
                <a:tc>
                  <a:txBody>
                    <a:bodyPr/>
                    <a:lstStyle/>
                    <a:p>
                      <a:r>
                        <a:rPr lang="fr-FR" sz="1100" b="1" dirty="0"/>
                        <a:t>7. Promouvoir</a:t>
                      </a:r>
                      <a:r>
                        <a:rPr lang="fr-FR" sz="1100" b="1" baseline="0" dirty="0"/>
                        <a:t> les vacances répit partagées </a:t>
                      </a:r>
                    </a:p>
                    <a:p>
                      <a:endParaRPr lang="fr-FR" sz="1100" b="1" baseline="0" dirty="0"/>
                    </a:p>
                    <a:p>
                      <a:endParaRPr lang="fr-FR" sz="1100" b="1" baseline="0" dirty="0"/>
                    </a:p>
                    <a:p>
                      <a:endParaRPr lang="fr-FR" sz="1100" b="1" dirty="0"/>
                    </a:p>
                  </a:txBody>
                  <a:tcPr/>
                </a:tc>
                <a:tc>
                  <a:txBody>
                    <a:bodyPr/>
                    <a:lstStyle/>
                    <a:p>
                      <a:r>
                        <a:rPr lang="fr-FR" sz="1100" dirty="0"/>
                        <a:t>Promouvoir la coopération des acteurs de l’accès aux vacances e</a:t>
                      </a:r>
                      <a:r>
                        <a:rPr lang="fr-FR" sz="1100" baseline="0" dirty="0"/>
                        <a:t>t du médico-social pour soutenir l’émergence de l’offre pour des séjours de répit partagé. </a:t>
                      </a:r>
                    </a:p>
                    <a:p>
                      <a:r>
                        <a:rPr lang="fr-FR" sz="1100" baseline="0" dirty="0"/>
                        <a:t>Lancer une mission de l’IGAS sur les conditions d’organisation et de sécurisation de l’offre de vacances adaptées ainsi que des séjours de répit. </a:t>
                      </a:r>
                      <a:endParaRPr lang="fr-FR" sz="1100" dirty="0"/>
                    </a:p>
                  </a:txBody>
                  <a:tcPr/>
                </a:tc>
                <a:extLst>
                  <a:ext uri="{0D108BD9-81ED-4DB2-BD59-A6C34878D82A}">
                    <a16:rowId xmlns:a16="http://schemas.microsoft.com/office/drawing/2014/main" val="3628851843"/>
                  </a:ext>
                </a:extLst>
              </a:tr>
            </a:tbl>
          </a:graphicData>
        </a:graphic>
      </p:graphicFrame>
      <p:sp>
        <p:nvSpPr>
          <p:cNvPr id="7" name="ZoneTexte 6"/>
          <p:cNvSpPr txBox="1"/>
          <p:nvPr/>
        </p:nvSpPr>
        <p:spPr>
          <a:xfrm>
            <a:off x="-54446" y="192277"/>
            <a:ext cx="9144000" cy="369332"/>
          </a:xfrm>
          <a:prstGeom prst="rect">
            <a:avLst/>
          </a:prstGeom>
          <a:noFill/>
        </p:spPr>
        <p:txBody>
          <a:bodyPr wrap="square" rtlCol="0">
            <a:spAutoFit/>
          </a:bodyPr>
          <a:lstStyle/>
          <a:p>
            <a:pPr algn="ctr"/>
            <a:r>
              <a:rPr lang="fr-FR" b="1" dirty="0">
                <a:solidFill>
                  <a:srgbClr val="002060"/>
                </a:solidFill>
              </a:rPr>
              <a:t>Axe 2 : Renforcer l’offre et l’accès au répit </a:t>
            </a:r>
            <a:r>
              <a:rPr lang="fr-FR" dirty="0"/>
              <a:t>  </a:t>
            </a:r>
          </a:p>
        </p:txBody>
      </p:sp>
    </p:spTree>
    <p:extLst>
      <p:ext uri="{BB962C8B-B14F-4D97-AF65-F5344CB8AC3E}">
        <p14:creationId xmlns:p14="http://schemas.microsoft.com/office/powerpoint/2010/main" val="3861037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sp>
        <p:nvSpPr>
          <p:cNvPr id="7" name="ZoneTexte 6"/>
          <p:cNvSpPr txBox="1"/>
          <p:nvPr/>
        </p:nvSpPr>
        <p:spPr>
          <a:xfrm>
            <a:off x="0" y="296983"/>
            <a:ext cx="9144000" cy="369332"/>
          </a:xfrm>
          <a:prstGeom prst="rect">
            <a:avLst/>
          </a:prstGeom>
          <a:noFill/>
        </p:spPr>
        <p:txBody>
          <a:bodyPr wrap="square" rtlCol="0">
            <a:spAutoFit/>
          </a:bodyPr>
          <a:lstStyle/>
          <a:p>
            <a:pPr algn="ctr"/>
            <a:r>
              <a:rPr lang="fr-FR" b="1" dirty="0">
                <a:solidFill>
                  <a:schemeClr val="tx2"/>
                </a:solidFill>
                <a:latin typeface="Marianne" panose="02000000000000000000" pitchFamily="2" charset="0"/>
              </a:rPr>
              <a:t>Zoom sur le répit</a:t>
            </a:r>
            <a:r>
              <a:rPr lang="fr-FR" b="1" dirty="0">
                <a:solidFill>
                  <a:schemeClr val="tx2"/>
                </a:solidFill>
              </a:rPr>
              <a:t> </a:t>
            </a:r>
            <a:r>
              <a:rPr lang="fr-FR" dirty="0">
                <a:solidFill>
                  <a:schemeClr val="tx2"/>
                </a:solidFill>
              </a:rPr>
              <a:t>  </a:t>
            </a:r>
          </a:p>
        </p:txBody>
      </p:sp>
      <p:sp>
        <p:nvSpPr>
          <p:cNvPr id="4" name="ZoneTexte 3"/>
          <p:cNvSpPr txBox="1"/>
          <p:nvPr/>
        </p:nvSpPr>
        <p:spPr>
          <a:xfrm>
            <a:off x="323850" y="845124"/>
            <a:ext cx="8604448" cy="3077766"/>
          </a:xfrm>
          <a:prstGeom prst="rect">
            <a:avLst/>
          </a:prstGeom>
          <a:noFill/>
        </p:spPr>
        <p:txBody>
          <a:bodyPr wrap="square" rtlCol="0">
            <a:spAutoFit/>
          </a:bodyPr>
          <a:lstStyle/>
          <a:p>
            <a:endParaRPr lang="fr-FR" sz="1200" dirty="0">
              <a:sym typeface="Wingdings" panose="05000000000000000000" pitchFamily="2" charset="2"/>
            </a:endParaRPr>
          </a:p>
          <a:p>
            <a:pPr marL="171450" indent="-171450" algn="just">
              <a:buFont typeface="Wingdings" panose="05000000000000000000" pitchFamily="2" charset="2"/>
              <a:buChar char="Ø"/>
            </a:pPr>
            <a:r>
              <a:rPr lang="fr-FR" sz="1200" b="1" dirty="0">
                <a:latin typeface="Marianne" panose="02000000000000000000" pitchFamily="2" charset="0"/>
              </a:rPr>
              <a:t>Faire évoluer et conforter le rôle des Plateformes de répit et d’accompagnement (PFR) : </a:t>
            </a:r>
          </a:p>
          <a:p>
            <a:pPr marL="628650" lvl="1" indent="-171450">
              <a:buFont typeface="Wingdings" panose="05000000000000000000" pitchFamily="2" charset="2"/>
              <a:buChar char="ü"/>
            </a:pPr>
            <a:r>
              <a:rPr lang="fr-FR" sz="1200" dirty="0">
                <a:latin typeface="Marianne" panose="02000000000000000000" pitchFamily="2" charset="0"/>
                <a:sym typeface="Wingdings" panose="05000000000000000000" pitchFamily="2" charset="2"/>
              </a:rPr>
              <a:t>Couvrir tous les départements d’une PFR pour les aidants de personnes âgées et d’une PFR pour les aidants de personnes handicapées ou mixte, à minima</a:t>
            </a:r>
          </a:p>
          <a:p>
            <a:pPr marL="628650" lvl="1" indent="-171450">
              <a:buFont typeface="Wingdings" panose="05000000000000000000" pitchFamily="2" charset="2"/>
              <a:buChar char="ü"/>
            </a:pPr>
            <a:r>
              <a:rPr lang="fr-FR" sz="1200" dirty="0">
                <a:latin typeface="Marianne" panose="02000000000000000000" pitchFamily="2" charset="0"/>
                <a:sym typeface="Wingdings" panose="05000000000000000000" pitchFamily="2" charset="2"/>
              </a:rPr>
              <a:t>Poursuivre le maillage territorial des PFR dans les deux champs </a:t>
            </a:r>
          </a:p>
          <a:p>
            <a:pPr marL="628650" lvl="1" indent="-171450">
              <a:buFont typeface="Wingdings" panose="05000000000000000000" pitchFamily="2" charset="2"/>
              <a:buChar char="ü"/>
            </a:pPr>
            <a:r>
              <a:rPr lang="fr-FR" sz="1200" dirty="0">
                <a:latin typeface="Marianne" panose="02000000000000000000" pitchFamily="2" charset="0"/>
                <a:sym typeface="Wingdings" panose="05000000000000000000" pitchFamily="2" charset="2"/>
              </a:rPr>
              <a:t>Renforcer les missions des PFR : clarifier le socle de missions et développer des missions nouvelles en lien avec la formation des professionnels, le repérage des aidants… </a:t>
            </a:r>
          </a:p>
          <a:p>
            <a:endParaRPr lang="fr-FR" sz="1200" b="1" dirty="0">
              <a:latin typeface="Marianne" panose="02000000000000000000" pitchFamily="2" charset="0"/>
              <a:sym typeface="Wingdings" panose="05000000000000000000" pitchFamily="2" charset="2"/>
            </a:endParaRPr>
          </a:p>
          <a:p>
            <a:pPr marL="171450" indent="-171450">
              <a:buFont typeface="Wingdings" panose="05000000000000000000" pitchFamily="2" charset="2"/>
              <a:buChar char="Ø"/>
            </a:pPr>
            <a:r>
              <a:rPr lang="fr-FR" sz="1200" b="1" dirty="0">
                <a:latin typeface="Marianne" panose="02000000000000000000" pitchFamily="2" charset="0"/>
                <a:sym typeface="Wingdings" panose="05000000000000000000" pitchFamily="2" charset="2"/>
              </a:rPr>
              <a:t>Faciliter le recours au répit en expérimentant plusieurs scenarios – </a:t>
            </a:r>
            <a:r>
              <a:rPr lang="fr-FR" sz="1200" dirty="0">
                <a:latin typeface="Marianne" panose="02000000000000000000" pitchFamily="2" charset="0"/>
              </a:rPr>
              <a:t>expérimentation lancée avec les territoires volontaires, pour adapter les financements existants (AEEH, PCH, APA).</a:t>
            </a:r>
            <a:endParaRPr lang="fr-FR" sz="1200" b="1" dirty="0">
              <a:latin typeface="Marianne" panose="02000000000000000000" pitchFamily="2" charset="0"/>
              <a:sym typeface="Wingdings" panose="05000000000000000000" pitchFamily="2" charset="2"/>
            </a:endParaRPr>
          </a:p>
          <a:p>
            <a:pPr marL="171450" indent="-171450">
              <a:buFont typeface="Wingdings" panose="05000000000000000000" pitchFamily="2" charset="2"/>
              <a:buChar char="Ø"/>
            </a:pPr>
            <a:endParaRPr lang="fr-FR" sz="1200" b="1" dirty="0">
              <a:latin typeface="Marianne" panose="02000000000000000000" pitchFamily="2" charset="0"/>
              <a:sym typeface="Wingdings" panose="05000000000000000000" pitchFamily="2" charset="2"/>
            </a:endParaRPr>
          </a:p>
          <a:p>
            <a:pPr marL="171450" indent="-171450">
              <a:buFont typeface="Wingdings" panose="05000000000000000000" pitchFamily="2" charset="2"/>
              <a:buChar char="Ø"/>
            </a:pPr>
            <a:r>
              <a:rPr lang="fr-FR" sz="1200" b="1" dirty="0">
                <a:latin typeface="Marianne" panose="02000000000000000000" pitchFamily="2" charset="0"/>
                <a:sym typeface="Wingdings" panose="05000000000000000000" pitchFamily="2" charset="2"/>
              </a:rPr>
              <a:t>Structurer le relayage à domicile.</a:t>
            </a:r>
          </a:p>
          <a:p>
            <a:pPr marL="171450" indent="-171450">
              <a:buFont typeface="Wingdings" panose="05000000000000000000" pitchFamily="2" charset="2"/>
              <a:buChar char="Ø"/>
            </a:pPr>
            <a:endParaRPr lang="fr-FR" sz="1200" b="1" dirty="0">
              <a:latin typeface="Marianne" panose="02000000000000000000" pitchFamily="2" charset="0"/>
              <a:sym typeface="Wingdings" panose="05000000000000000000" pitchFamily="2" charset="2"/>
            </a:endParaRPr>
          </a:p>
          <a:p>
            <a:pPr marL="171450" indent="-171450">
              <a:buFont typeface="Wingdings" panose="05000000000000000000" pitchFamily="2" charset="2"/>
              <a:buChar char="Ø"/>
            </a:pPr>
            <a:r>
              <a:rPr lang="fr-FR" sz="1200" b="1" dirty="0">
                <a:latin typeface="Marianne" panose="02000000000000000000" pitchFamily="2" charset="0"/>
                <a:sym typeface="Wingdings" panose="05000000000000000000" pitchFamily="2" charset="2"/>
              </a:rPr>
              <a:t>Développer davantage de séjours de vacances répit - </a:t>
            </a:r>
            <a:r>
              <a:rPr lang="fr-FR" sz="1200" dirty="0">
                <a:latin typeface="Marianne" panose="02000000000000000000" pitchFamily="2" charset="0"/>
                <a:sym typeface="Wingdings" panose="05000000000000000000" pitchFamily="2" charset="2"/>
              </a:rPr>
              <a:t>Renforcer la coopération entre les acteurs de l’accès aux vacances et les acteurs du médico-social. </a:t>
            </a:r>
          </a:p>
          <a:p>
            <a:endParaRPr lang="fr-FR" sz="1400" dirty="0">
              <a:sym typeface="Wingdings" panose="05000000000000000000" pitchFamily="2" charset="2"/>
            </a:endParaRPr>
          </a:p>
        </p:txBody>
      </p:sp>
      <p:sp>
        <p:nvSpPr>
          <p:cNvPr id="10" name="ZoneTexte 9"/>
          <p:cNvSpPr txBox="1"/>
          <p:nvPr/>
        </p:nvSpPr>
        <p:spPr>
          <a:xfrm>
            <a:off x="4419955" y="3648530"/>
            <a:ext cx="4032697" cy="1015663"/>
          </a:xfrm>
          <a:prstGeom prst="rect">
            <a:avLst/>
          </a:prstGeom>
          <a:solidFill>
            <a:schemeClr val="tx2">
              <a:lumMod val="40000"/>
              <a:lumOff val="60000"/>
            </a:schemeClr>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marL="177800" lvl="1"/>
            <a:r>
              <a:rPr lang="fr-FR" sz="1200" b="1" dirty="0">
                <a:latin typeface="Marianne" panose="02000000000000000000" pitchFamily="2" charset="0"/>
              </a:rPr>
              <a:t>Promesse présidentielle: « Deux semaines de « répit » par an pour les aidants, durant lesquelles ils pourront être remplacés par des aides à domicile, ou bien leurs proches pourront être placés en établissement spécialisé. »</a:t>
            </a:r>
          </a:p>
        </p:txBody>
      </p:sp>
      <p:sp>
        <p:nvSpPr>
          <p:cNvPr id="9" name="ZoneTexte 8"/>
          <p:cNvSpPr txBox="1"/>
          <p:nvPr/>
        </p:nvSpPr>
        <p:spPr>
          <a:xfrm>
            <a:off x="827584" y="4017862"/>
            <a:ext cx="2939583" cy="646331"/>
          </a:xfrm>
          <a:prstGeom prst="rect">
            <a:avLst/>
          </a:prstGeom>
          <a:solidFill>
            <a:schemeClr val="tx2">
              <a:lumMod val="40000"/>
              <a:lumOff val="60000"/>
            </a:schemeClr>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fr-FR" sz="1200" b="1" dirty="0">
                <a:latin typeface="Marianne" panose="02000000000000000000" pitchFamily="2" charset="0"/>
              </a:rPr>
              <a:t>Une politique publique suivie de près par l’Elysée : PPG « Mieux accompagner les aidants »</a:t>
            </a:r>
          </a:p>
        </p:txBody>
      </p:sp>
    </p:spTree>
    <p:extLst>
      <p:ext uri="{BB962C8B-B14F-4D97-AF65-F5344CB8AC3E}">
        <p14:creationId xmlns:p14="http://schemas.microsoft.com/office/powerpoint/2010/main" val="1018900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a:xfrm>
            <a:off x="7398713" y="4810660"/>
            <a:ext cx="1350000" cy="360000"/>
          </a:xfrm>
        </p:spPr>
        <p:txBody>
          <a:bodyPr/>
          <a:lstStyle/>
          <a:p>
            <a:fld id="{733122C9-A0B9-462F-8757-0847AD287B63}" type="slidenum">
              <a:rPr lang="fr-FR" smtClean="0"/>
              <a:pPr/>
              <a:t>14</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sp>
        <p:nvSpPr>
          <p:cNvPr id="7" name="ZoneTexte 6"/>
          <p:cNvSpPr txBox="1"/>
          <p:nvPr/>
        </p:nvSpPr>
        <p:spPr>
          <a:xfrm>
            <a:off x="-12502" y="443522"/>
            <a:ext cx="9144000" cy="923330"/>
          </a:xfrm>
          <a:prstGeom prst="rect">
            <a:avLst/>
          </a:prstGeom>
          <a:noFill/>
        </p:spPr>
        <p:txBody>
          <a:bodyPr wrap="square" rtlCol="0">
            <a:spAutoFit/>
          </a:bodyPr>
          <a:lstStyle/>
          <a:p>
            <a:pPr algn="ctr"/>
            <a:r>
              <a:rPr lang="fr-FR" b="1" dirty="0">
                <a:solidFill>
                  <a:schemeClr val="tx2"/>
                </a:solidFill>
                <a:latin typeface="Marianne" panose="02000000000000000000" pitchFamily="2" charset="0"/>
              </a:rPr>
              <a:t>Zoom sur le répit</a:t>
            </a:r>
          </a:p>
          <a:p>
            <a:pPr algn="ctr"/>
            <a:endParaRPr lang="fr-FR" b="1" dirty="0">
              <a:solidFill>
                <a:schemeClr val="tx2"/>
              </a:solidFill>
              <a:latin typeface="Marianne" panose="02000000000000000000" pitchFamily="2" charset="0"/>
            </a:endParaRPr>
          </a:p>
          <a:p>
            <a:pPr algn="ctr"/>
            <a:r>
              <a:rPr lang="fr-FR" b="1" dirty="0">
                <a:solidFill>
                  <a:schemeClr val="tx2"/>
                </a:solidFill>
                <a:latin typeface="Marianne" panose="02000000000000000000" pitchFamily="2" charset="0"/>
              </a:rPr>
              <a:t>Solutions sur le champ personnes âgées </a:t>
            </a:r>
            <a:r>
              <a:rPr lang="fr-FR" dirty="0">
                <a:solidFill>
                  <a:schemeClr val="tx2"/>
                </a:solidFill>
              </a:rPr>
              <a:t>  </a:t>
            </a:r>
          </a:p>
        </p:txBody>
      </p:sp>
      <p:sp>
        <p:nvSpPr>
          <p:cNvPr id="4" name="ZoneTexte 3"/>
          <p:cNvSpPr txBox="1"/>
          <p:nvPr/>
        </p:nvSpPr>
        <p:spPr>
          <a:xfrm>
            <a:off x="390547" y="1404351"/>
            <a:ext cx="8337901" cy="3108543"/>
          </a:xfrm>
          <a:prstGeom prst="rect">
            <a:avLst/>
          </a:prstGeom>
          <a:noFill/>
        </p:spPr>
        <p:txBody>
          <a:bodyPr wrap="square" rtlCol="0">
            <a:spAutoFit/>
          </a:bodyPr>
          <a:lstStyle/>
          <a:p>
            <a:endParaRPr lang="fr-FR" sz="1400" b="1" dirty="0"/>
          </a:p>
          <a:p>
            <a:endParaRPr lang="fr-FR" sz="1400" dirty="0">
              <a:latin typeface="Marianne" panose="02000000000000000000" pitchFamily="2" charset="0"/>
              <a:sym typeface="Wingdings" panose="05000000000000000000" pitchFamily="2" charset="2"/>
            </a:endParaRPr>
          </a:p>
          <a:p>
            <a:endParaRPr lang="fr-FR" sz="1400" dirty="0">
              <a:latin typeface="Marianne" panose="02000000000000000000" pitchFamily="2" charset="0"/>
              <a:sym typeface="Wingdings" panose="05000000000000000000" pitchFamily="2" charset="2"/>
            </a:endParaRPr>
          </a:p>
          <a:p>
            <a:pPr marL="171450" indent="-171450">
              <a:buFont typeface="Wingdings" panose="05000000000000000000" pitchFamily="2" charset="2"/>
              <a:buChar char="Ø"/>
            </a:pPr>
            <a:r>
              <a:rPr lang="fr-FR" sz="1400" b="1" dirty="0">
                <a:latin typeface="Marianne" panose="02000000000000000000" pitchFamily="2" charset="0"/>
                <a:sym typeface="Wingdings" panose="05000000000000000000" pitchFamily="2" charset="2"/>
              </a:rPr>
              <a:t>Poursuivre le développement de l’offre d’hébergement temporaire et d’accueil de jour</a:t>
            </a:r>
          </a:p>
          <a:p>
            <a:endParaRPr lang="fr-FR" sz="1400" b="1" dirty="0">
              <a:latin typeface="Marianne" panose="02000000000000000000" pitchFamily="2" charset="0"/>
              <a:sym typeface="Wingdings" panose="05000000000000000000" pitchFamily="2" charset="2"/>
            </a:endParaRPr>
          </a:p>
          <a:p>
            <a:pPr marL="628650" lvl="1" indent="-171450">
              <a:buFont typeface="Wingdings" panose="05000000000000000000" pitchFamily="2" charset="2"/>
              <a:buChar char="ü"/>
            </a:pPr>
            <a:r>
              <a:rPr lang="fr-FR" sz="1400" dirty="0">
                <a:latin typeface="Marianne" panose="02000000000000000000" pitchFamily="2" charset="0"/>
                <a:sym typeface="Wingdings" panose="05000000000000000000" pitchFamily="2" charset="2"/>
              </a:rPr>
              <a:t>Objectifs : atteindre 19 000 places au total en accueil de jour et rénover leur cadre d’intervention et 16 000 places au total en hébergement temporaire. </a:t>
            </a:r>
          </a:p>
          <a:p>
            <a:pPr marL="628650" lvl="1" indent="-171450">
              <a:buFont typeface="Wingdings" panose="05000000000000000000" pitchFamily="2" charset="2"/>
              <a:buChar char="ü"/>
            </a:pPr>
            <a:endParaRPr lang="fr-FR" sz="1400" dirty="0">
              <a:latin typeface="Marianne" panose="02000000000000000000" pitchFamily="2" charset="0"/>
              <a:sym typeface="Wingdings" panose="05000000000000000000" pitchFamily="2" charset="2"/>
            </a:endParaRPr>
          </a:p>
          <a:p>
            <a:pPr marL="628650" lvl="1" indent="-171450">
              <a:buFont typeface="Wingdings" panose="05000000000000000000" pitchFamily="2" charset="2"/>
              <a:buChar char="ü"/>
            </a:pPr>
            <a:r>
              <a:rPr lang="fr-FR" sz="1400" dirty="0">
                <a:latin typeface="Marianne" panose="02000000000000000000" pitchFamily="2" charset="0"/>
                <a:sym typeface="Wingdings" panose="05000000000000000000" pitchFamily="2" charset="2"/>
              </a:rPr>
              <a:t>Volonté de soutenir le développement de l’accueil de nuit en EHPAD. </a:t>
            </a:r>
          </a:p>
          <a:p>
            <a:pPr marL="628650" lvl="1" indent="-171450">
              <a:buFont typeface="Wingdings" panose="05000000000000000000" pitchFamily="2" charset="2"/>
              <a:buChar char="ü"/>
            </a:pPr>
            <a:endParaRPr lang="fr-FR" sz="1400" dirty="0">
              <a:latin typeface="Marianne" panose="02000000000000000000" pitchFamily="2" charset="0"/>
              <a:sym typeface="Wingdings" panose="05000000000000000000" pitchFamily="2" charset="2"/>
            </a:endParaRPr>
          </a:p>
          <a:p>
            <a:pPr marL="628650" lvl="1" indent="-171450">
              <a:buFont typeface="Wingdings" panose="05000000000000000000" pitchFamily="2" charset="2"/>
              <a:buChar char="ü"/>
            </a:pPr>
            <a:r>
              <a:rPr lang="fr-FR" sz="1400" dirty="0">
                <a:latin typeface="Marianne" panose="02000000000000000000" pitchFamily="2" charset="0"/>
                <a:sym typeface="Wingdings" panose="05000000000000000000" pitchFamily="2" charset="2"/>
              </a:rPr>
              <a:t>Des travaux complémentaires sur les freins au recours, par exemple sur la prise en charge des transports entre le domicile et l’hébergement temporaire, sur la revalorisation des moyens accordés par l’Etat, seront menés en parallèle. </a:t>
            </a:r>
          </a:p>
          <a:p>
            <a:endParaRPr lang="fr-FR" sz="1400" dirty="0">
              <a:sym typeface="Wingdings" panose="05000000000000000000" pitchFamily="2" charset="2"/>
            </a:endParaRPr>
          </a:p>
        </p:txBody>
      </p:sp>
    </p:spTree>
    <p:extLst>
      <p:ext uri="{BB962C8B-B14F-4D97-AF65-F5344CB8AC3E}">
        <p14:creationId xmlns:p14="http://schemas.microsoft.com/office/powerpoint/2010/main" val="2467455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sp>
        <p:nvSpPr>
          <p:cNvPr id="7" name="ZoneTexte 6"/>
          <p:cNvSpPr txBox="1"/>
          <p:nvPr/>
        </p:nvSpPr>
        <p:spPr>
          <a:xfrm>
            <a:off x="-12503" y="538503"/>
            <a:ext cx="9144000" cy="923330"/>
          </a:xfrm>
          <a:prstGeom prst="rect">
            <a:avLst/>
          </a:prstGeom>
          <a:noFill/>
        </p:spPr>
        <p:txBody>
          <a:bodyPr wrap="square" rtlCol="0">
            <a:spAutoFit/>
          </a:bodyPr>
          <a:lstStyle/>
          <a:p>
            <a:pPr algn="ctr"/>
            <a:r>
              <a:rPr lang="fr-FR" b="1" dirty="0">
                <a:solidFill>
                  <a:schemeClr val="tx2"/>
                </a:solidFill>
                <a:latin typeface="Marianne" panose="02000000000000000000" pitchFamily="2" charset="0"/>
              </a:rPr>
              <a:t>Zoom sur le répit</a:t>
            </a:r>
          </a:p>
          <a:p>
            <a:pPr algn="ctr"/>
            <a:endParaRPr lang="fr-FR" b="1" dirty="0">
              <a:solidFill>
                <a:schemeClr val="tx2"/>
              </a:solidFill>
              <a:latin typeface="Marianne" panose="02000000000000000000" pitchFamily="2" charset="0"/>
            </a:endParaRPr>
          </a:p>
          <a:p>
            <a:pPr algn="ctr"/>
            <a:r>
              <a:rPr lang="fr-FR" b="1" dirty="0">
                <a:solidFill>
                  <a:schemeClr val="tx2"/>
                </a:solidFill>
                <a:latin typeface="Marianne" panose="02000000000000000000" pitchFamily="2" charset="0"/>
              </a:rPr>
              <a:t>Solutions sur le champ personnes en situation de handicap</a:t>
            </a:r>
            <a:r>
              <a:rPr lang="fr-FR" dirty="0">
                <a:solidFill>
                  <a:schemeClr val="tx2"/>
                </a:solidFill>
                <a:latin typeface="Marianne" panose="02000000000000000000" pitchFamily="2" charset="0"/>
              </a:rPr>
              <a:t> </a:t>
            </a:r>
          </a:p>
        </p:txBody>
      </p:sp>
      <p:sp>
        <p:nvSpPr>
          <p:cNvPr id="4" name="ZoneTexte 3"/>
          <p:cNvSpPr txBox="1"/>
          <p:nvPr/>
        </p:nvSpPr>
        <p:spPr>
          <a:xfrm>
            <a:off x="390547" y="1404351"/>
            <a:ext cx="8337901" cy="3046988"/>
          </a:xfrm>
          <a:prstGeom prst="rect">
            <a:avLst/>
          </a:prstGeom>
          <a:noFill/>
        </p:spPr>
        <p:txBody>
          <a:bodyPr wrap="square" rtlCol="0">
            <a:spAutoFit/>
          </a:bodyPr>
          <a:lstStyle/>
          <a:p>
            <a:endParaRPr lang="fr-FR" sz="1400" b="1" dirty="0"/>
          </a:p>
          <a:p>
            <a:endParaRPr lang="fr-FR" sz="1200" dirty="0">
              <a:sym typeface="Wingdings" panose="05000000000000000000" pitchFamily="2" charset="2"/>
            </a:endParaRPr>
          </a:p>
          <a:p>
            <a:endParaRPr lang="fr-FR" sz="1400" dirty="0">
              <a:latin typeface="Marianne" panose="02000000000000000000" pitchFamily="2" charset="0"/>
              <a:sym typeface="Wingdings" panose="05000000000000000000" pitchFamily="2" charset="2"/>
            </a:endParaRPr>
          </a:p>
          <a:p>
            <a:pPr marL="171450" indent="-171450">
              <a:buFont typeface="Wingdings" panose="05000000000000000000" pitchFamily="2" charset="2"/>
              <a:buChar char="Ø"/>
            </a:pPr>
            <a:r>
              <a:rPr lang="fr-FR" sz="1400" b="1" dirty="0">
                <a:latin typeface="Marianne" panose="02000000000000000000" pitchFamily="2" charset="0"/>
                <a:sym typeface="Wingdings" panose="05000000000000000000" pitchFamily="2" charset="2"/>
              </a:rPr>
              <a:t>Poursuivre le développement de l’offre d’hébergement temporaire et d’accueil de jour</a:t>
            </a:r>
          </a:p>
          <a:p>
            <a:endParaRPr lang="fr-FR" sz="1400" b="1" dirty="0">
              <a:latin typeface="Marianne" panose="02000000000000000000" pitchFamily="2" charset="0"/>
              <a:sym typeface="Wingdings" panose="05000000000000000000" pitchFamily="2" charset="2"/>
            </a:endParaRPr>
          </a:p>
          <a:p>
            <a:pPr marL="628650" lvl="1" indent="-171450">
              <a:buFont typeface="Wingdings" panose="05000000000000000000" pitchFamily="2" charset="2"/>
              <a:buChar char="ü"/>
            </a:pPr>
            <a:r>
              <a:rPr lang="fr-FR" sz="1400" dirty="0">
                <a:latin typeface="Marianne" panose="02000000000000000000" pitchFamily="2" charset="0"/>
                <a:sym typeface="Wingdings" panose="05000000000000000000" pitchFamily="2" charset="2"/>
              </a:rPr>
              <a:t>Objectifs : augmentation de 650 du nombre de places en accueil temporaire, le total de ces places disponibles passera à près de 4 000, pour les enfants et les adultes.</a:t>
            </a:r>
          </a:p>
          <a:p>
            <a:pPr marL="628650" lvl="1" indent="-171450">
              <a:buFont typeface="Wingdings" panose="05000000000000000000" pitchFamily="2" charset="2"/>
              <a:buChar char="ü"/>
            </a:pPr>
            <a:endParaRPr lang="fr-FR" sz="1400" dirty="0">
              <a:latin typeface="Marianne" panose="02000000000000000000" pitchFamily="2" charset="0"/>
              <a:sym typeface="Wingdings" panose="05000000000000000000" pitchFamily="2" charset="2"/>
            </a:endParaRPr>
          </a:p>
          <a:p>
            <a:pPr marL="628650" lvl="1" indent="-171450">
              <a:buFont typeface="Wingdings" panose="05000000000000000000" pitchFamily="2" charset="2"/>
              <a:buChar char="ü"/>
            </a:pPr>
            <a:r>
              <a:rPr lang="fr-FR" sz="1400" dirty="0">
                <a:latin typeface="Marianne" panose="02000000000000000000" pitchFamily="2" charset="0"/>
                <a:sym typeface="Wingdings" panose="05000000000000000000" pitchFamily="2" charset="2"/>
              </a:rPr>
              <a:t>Les établissements et services médico-sociaux (ESMS) pour enfants ouvriront 600 places pendant les vacances et les week-ends. Elles seront ouvertes à ceux qui s’y rendent le reste de l’année mais aussi à d’autres jeunes, afin de garantir une meilleure égalité d’accès. </a:t>
            </a:r>
          </a:p>
          <a:p>
            <a:pPr lvl="1"/>
            <a:endParaRPr lang="fr-FR" sz="1200" dirty="0">
              <a:sym typeface="Wingdings" panose="05000000000000000000" pitchFamily="2" charset="2"/>
            </a:endParaRPr>
          </a:p>
          <a:p>
            <a:endParaRPr lang="fr-FR" sz="1400" dirty="0">
              <a:sym typeface="Wingdings" panose="05000000000000000000" pitchFamily="2" charset="2"/>
            </a:endParaRPr>
          </a:p>
        </p:txBody>
      </p:sp>
    </p:spTree>
    <p:extLst>
      <p:ext uri="{BB962C8B-B14F-4D97-AF65-F5344CB8AC3E}">
        <p14:creationId xmlns:p14="http://schemas.microsoft.com/office/powerpoint/2010/main" val="1636586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graphicFrame>
        <p:nvGraphicFramePr>
          <p:cNvPr id="5" name="Tableau 4"/>
          <p:cNvGraphicFramePr>
            <a:graphicFrameLocks noGrp="1"/>
          </p:cNvGraphicFramePr>
          <p:nvPr>
            <p:extLst>
              <p:ext uri="{D42A27DB-BD31-4B8C-83A1-F6EECF244321}">
                <p14:modId xmlns:p14="http://schemas.microsoft.com/office/powerpoint/2010/main" val="3126890820"/>
              </p:ext>
            </p:extLst>
          </p:nvPr>
        </p:nvGraphicFramePr>
        <p:xfrm>
          <a:off x="251519" y="780193"/>
          <a:ext cx="8546312" cy="4004413"/>
        </p:xfrm>
        <a:graphic>
          <a:graphicData uri="http://schemas.openxmlformats.org/drawingml/2006/table">
            <a:tbl>
              <a:tblPr firstRow="1" bandRow="1">
                <a:tableStyleId>{21E4AEA4-8DFA-4A89-87EB-49C32662AFE0}</a:tableStyleId>
              </a:tblPr>
              <a:tblGrid>
                <a:gridCol w="4104457">
                  <a:extLst>
                    <a:ext uri="{9D8B030D-6E8A-4147-A177-3AD203B41FA5}">
                      <a16:colId xmlns:a16="http://schemas.microsoft.com/office/drawing/2014/main" val="2463945434"/>
                    </a:ext>
                  </a:extLst>
                </a:gridCol>
                <a:gridCol w="4441855">
                  <a:extLst>
                    <a:ext uri="{9D8B030D-6E8A-4147-A177-3AD203B41FA5}">
                      <a16:colId xmlns:a16="http://schemas.microsoft.com/office/drawing/2014/main" val="2140880445"/>
                    </a:ext>
                  </a:extLst>
                </a:gridCol>
              </a:tblGrid>
              <a:tr h="262884">
                <a:tc>
                  <a:txBody>
                    <a:bodyPr/>
                    <a:lstStyle/>
                    <a:p>
                      <a:pPr algn="ctr"/>
                      <a:r>
                        <a:rPr lang="fr-FR" sz="1200" dirty="0"/>
                        <a:t>Objectifs </a:t>
                      </a:r>
                    </a:p>
                  </a:txBody>
                  <a:tcPr/>
                </a:tc>
                <a:tc>
                  <a:txBody>
                    <a:bodyPr/>
                    <a:lstStyle/>
                    <a:p>
                      <a:pPr algn="ctr"/>
                      <a:r>
                        <a:rPr lang="fr-FR" sz="1200" dirty="0"/>
                        <a:t>Mesures </a:t>
                      </a:r>
                    </a:p>
                  </a:txBody>
                  <a:tcPr/>
                </a:tc>
                <a:extLst>
                  <a:ext uri="{0D108BD9-81ED-4DB2-BD59-A6C34878D82A}">
                    <a16:rowId xmlns:a16="http://schemas.microsoft.com/office/drawing/2014/main" val="3758062693"/>
                  </a:ext>
                </a:extLst>
              </a:tr>
              <a:tr h="941173">
                <a:tc>
                  <a:txBody>
                    <a:bodyPr/>
                    <a:lstStyle/>
                    <a:p>
                      <a:r>
                        <a:rPr lang="fr-FR" sz="1100" b="1" dirty="0"/>
                        <a:t>8. Simplifier le quotidien des aidants </a:t>
                      </a:r>
                    </a:p>
                    <a:p>
                      <a:endParaRPr lang="fr-FR" sz="1100" b="1" dirty="0"/>
                    </a:p>
                    <a:p>
                      <a:endParaRPr lang="fr-FR" sz="1100" b="1" dirty="0"/>
                    </a:p>
                  </a:txBody>
                  <a:tcPr/>
                </a:tc>
                <a:tc>
                  <a:txBody>
                    <a:bodyPr/>
                    <a:lstStyle/>
                    <a:p>
                      <a:r>
                        <a:rPr lang="fr-FR" sz="1100" dirty="0"/>
                        <a:t>Permettre aux aidants de pouvoir accéder à</a:t>
                      </a:r>
                      <a:r>
                        <a:rPr lang="fr-FR" sz="1100" baseline="0" dirty="0"/>
                        <a:t> « Mon Espace santé ».</a:t>
                      </a:r>
                    </a:p>
                    <a:p>
                      <a:endParaRPr lang="fr-FR" sz="1100" baseline="0" dirty="0"/>
                    </a:p>
                    <a:p>
                      <a:r>
                        <a:rPr lang="fr-FR" sz="1100" baseline="0" dirty="0"/>
                        <a:t>Prendre en compte les besoins des aidants dans les travaux sur les « dix moments de vie ». </a:t>
                      </a:r>
                    </a:p>
                    <a:p>
                      <a:endParaRPr lang="fr-FR" sz="1100" dirty="0"/>
                    </a:p>
                  </a:txBody>
                  <a:tcPr/>
                </a:tc>
                <a:extLst>
                  <a:ext uri="{0D108BD9-81ED-4DB2-BD59-A6C34878D82A}">
                    <a16:rowId xmlns:a16="http://schemas.microsoft.com/office/drawing/2014/main" val="881066384"/>
                  </a:ext>
                </a:extLst>
              </a:tr>
              <a:tr h="635981">
                <a:tc>
                  <a:txBody>
                    <a:bodyPr/>
                    <a:lstStyle/>
                    <a:p>
                      <a:r>
                        <a:rPr lang="fr-FR" sz="1100" b="1" dirty="0"/>
                        <a:t>9.</a:t>
                      </a:r>
                      <a:r>
                        <a:rPr lang="fr-FR" sz="1100" b="1" baseline="0" dirty="0"/>
                        <a:t> </a:t>
                      </a:r>
                      <a:r>
                        <a:rPr lang="fr-FR" sz="1100" b="1" dirty="0"/>
                        <a:t>Ecouter et soutenir les</a:t>
                      </a:r>
                      <a:r>
                        <a:rPr lang="fr-FR" sz="1100" b="1" baseline="0" dirty="0"/>
                        <a:t> aidants, et prendre en compte la situation de la famille </a:t>
                      </a:r>
                      <a:endParaRPr lang="fr-FR" sz="1100" b="1" dirty="0"/>
                    </a:p>
                  </a:txBody>
                  <a:tcPr/>
                </a:tc>
                <a:tc>
                  <a:txBody>
                    <a:bodyPr/>
                    <a:lstStyle/>
                    <a:p>
                      <a:r>
                        <a:rPr lang="fr-FR" sz="1100" baseline="0" dirty="0"/>
                        <a:t>Favoriser les échanges entre les aidants – structurer l’implication des pair-aidants.</a:t>
                      </a:r>
                    </a:p>
                    <a:p>
                      <a:r>
                        <a:rPr lang="fr-FR" sz="1100" baseline="0" dirty="0"/>
                        <a:t>Améliorer l’orientation et l’accès à « Mon soutien psy ».  </a:t>
                      </a:r>
                    </a:p>
                    <a:p>
                      <a:endParaRPr lang="fr-FR" sz="1100" dirty="0"/>
                    </a:p>
                  </a:txBody>
                  <a:tcPr/>
                </a:tc>
                <a:extLst>
                  <a:ext uri="{0D108BD9-81ED-4DB2-BD59-A6C34878D82A}">
                    <a16:rowId xmlns:a16="http://schemas.microsoft.com/office/drawing/2014/main" val="2565188964"/>
                  </a:ext>
                </a:extLst>
              </a:tr>
              <a:tr h="810085">
                <a:tc>
                  <a:txBody>
                    <a:bodyPr/>
                    <a:lstStyle/>
                    <a:p>
                      <a:r>
                        <a:rPr lang="fr-FR" sz="1100" b="1" dirty="0"/>
                        <a:t>10. Prendre en compte l’expertise des aidants dans les soins et l’accompagnement </a:t>
                      </a:r>
                      <a:endParaRPr lang="fr-FR" sz="1100" b="1" baseline="0" dirty="0"/>
                    </a:p>
                    <a:p>
                      <a:endParaRPr lang="fr-FR" sz="1100" b="1" baseline="0" dirty="0"/>
                    </a:p>
                    <a:p>
                      <a:endParaRPr lang="fr-FR" sz="1100" b="1" dirty="0"/>
                    </a:p>
                  </a:txBody>
                  <a:tcPr/>
                </a:tc>
                <a:tc>
                  <a:txBody>
                    <a:bodyPr/>
                    <a:lstStyle/>
                    <a:p>
                      <a:r>
                        <a:rPr lang="fr-FR" sz="1100" dirty="0"/>
                        <a:t>Aider les aidants à s’informer et se former.</a:t>
                      </a:r>
                    </a:p>
                    <a:p>
                      <a:endParaRPr lang="fr-FR" sz="1100" dirty="0"/>
                    </a:p>
                    <a:p>
                      <a:r>
                        <a:rPr lang="fr-FR" sz="1100" dirty="0"/>
                        <a:t>Reconnaître l’expertise des aidants et développer</a:t>
                      </a:r>
                      <a:r>
                        <a:rPr lang="fr-FR" sz="1100" baseline="0" dirty="0"/>
                        <a:t> des logiques de collaboration mutuelle.</a:t>
                      </a:r>
                    </a:p>
                    <a:p>
                      <a:endParaRPr lang="fr-FR" sz="1100" dirty="0"/>
                    </a:p>
                  </a:txBody>
                  <a:tcPr/>
                </a:tc>
                <a:extLst>
                  <a:ext uri="{0D108BD9-81ED-4DB2-BD59-A6C34878D82A}">
                    <a16:rowId xmlns:a16="http://schemas.microsoft.com/office/drawing/2014/main" val="472777338"/>
                  </a:ext>
                </a:extLst>
              </a:tr>
              <a:tr h="1051535">
                <a:tc>
                  <a:txBody>
                    <a:bodyPr/>
                    <a:lstStyle/>
                    <a:p>
                      <a:r>
                        <a:rPr lang="fr-FR" sz="1100" b="1" dirty="0"/>
                        <a:t>11. Sécuriser les aidants dans leur rôle « administratif » et préparer l’après</a:t>
                      </a:r>
                    </a:p>
                  </a:txBody>
                  <a:tcPr/>
                </a:tc>
                <a:tc>
                  <a:txBody>
                    <a:bodyPr/>
                    <a:lstStyle/>
                    <a:p>
                      <a:r>
                        <a:rPr lang="fr-FR" sz="1100" baseline="0" dirty="0"/>
                        <a:t>Sécuriser les aidants dans leur rôle de tuteur familial et lors de la désignation d’un protecteur.</a:t>
                      </a:r>
                    </a:p>
                    <a:p>
                      <a:endParaRPr lang="fr-FR" sz="1100" baseline="0" dirty="0"/>
                    </a:p>
                    <a:p>
                      <a:r>
                        <a:rPr lang="fr-FR" sz="1100" baseline="0" dirty="0"/>
                        <a:t>Elargir le cadre du mandat de protection future aux membres d’un couple ou d’une fratrie. </a:t>
                      </a:r>
                      <a:endParaRPr lang="fr-FR" sz="1100" dirty="0"/>
                    </a:p>
                    <a:p>
                      <a:endParaRPr lang="fr-FR" sz="1100" dirty="0"/>
                    </a:p>
                  </a:txBody>
                  <a:tcPr/>
                </a:tc>
                <a:extLst>
                  <a:ext uri="{0D108BD9-81ED-4DB2-BD59-A6C34878D82A}">
                    <a16:rowId xmlns:a16="http://schemas.microsoft.com/office/drawing/2014/main" val="3763943140"/>
                  </a:ext>
                </a:extLst>
              </a:tr>
            </a:tbl>
          </a:graphicData>
        </a:graphic>
      </p:graphicFrame>
      <p:sp>
        <p:nvSpPr>
          <p:cNvPr id="7" name="ZoneTexte 6"/>
          <p:cNvSpPr txBox="1"/>
          <p:nvPr/>
        </p:nvSpPr>
        <p:spPr>
          <a:xfrm>
            <a:off x="1089" y="293519"/>
            <a:ext cx="9144000" cy="369332"/>
          </a:xfrm>
          <a:prstGeom prst="rect">
            <a:avLst/>
          </a:prstGeom>
          <a:noFill/>
        </p:spPr>
        <p:txBody>
          <a:bodyPr wrap="square" rtlCol="0">
            <a:spAutoFit/>
          </a:bodyPr>
          <a:lstStyle/>
          <a:p>
            <a:pPr algn="ctr"/>
            <a:r>
              <a:rPr lang="fr-FR" b="1" dirty="0">
                <a:solidFill>
                  <a:srgbClr val="002060"/>
                </a:solidFill>
                <a:latin typeface="Marianne" panose="02000000000000000000" pitchFamily="2" charset="0"/>
              </a:rPr>
              <a:t>Axe 3 : Soutenir les aidants tout au long de la vie </a:t>
            </a:r>
            <a:r>
              <a:rPr lang="fr-FR" dirty="0"/>
              <a:t>  </a:t>
            </a:r>
          </a:p>
        </p:txBody>
      </p:sp>
    </p:spTree>
    <p:extLst>
      <p:ext uri="{BB962C8B-B14F-4D97-AF65-F5344CB8AC3E}">
        <p14:creationId xmlns:p14="http://schemas.microsoft.com/office/powerpoint/2010/main" val="4253477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17</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graphicFrame>
        <p:nvGraphicFramePr>
          <p:cNvPr id="5" name="Tableau 4"/>
          <p:cNvGraphicFramePr>
            <a:graphicFrameLocks noGrp="1"/>
          </p:cNvGraphicFramePr>
          <p:nvPr>
            <p:extLst>
              <p:ext uri="{D42A27DB-BD31-4B8C-83A1-F6EECF244321}">
                <p14:modId xmlns:p14="http://schemas.microsoft.com/office/powerpoint/2010/main" val="825499254"/>
              </p:ext>
            </p:extLst>
          </p:nvPr>
        </p:nvGraphicFramePr>
        <p:xfrm>
          <a:off x="323848" y="1159791"/>
          <a:ext cx="8587156" cy="2734848"/>
        </p:xfrm>
        <a:graphic>
          <a:graphicData uri="http://schemas.openxmlformats.org/drawingml/2006/table">
            <a:tbl>
              <a:tblPr firstRow="1" bandRow="1">
                <a:tableStyleId>{21E4AEA4-8DFA-4A89-87EB-49C32662AFE0}</a:tableStyleId>
              </a:tblPr>
              <a:tblGrid>
                <a:gridCol w="4293578">
                  <a:extLst>
                    <a:ext uri="{9D8B030D-6E8A-4147-A177-3AD203B41FA5}">
                      <a16:colId xmlns:a16="http://schemas.microsoft.com/office/drawing/2014/main" val="2463945434"/>
                    </a:ext>
                  </a:extLst>
                </a:gridCol>
                <a:gridCol w="4293578">
                  <a:extLst>
                    <a:ext uri="{9D8B030D-6E8A-4147-A177-3AD203B41FA5}">
                      <a16:colId xmlns:a16="http://schemas.microsoft.com/office/drawing/2014/main" val="2140880445"/>
                    </a:ext>
                  </a:extLst>
                </a:gridCol>
              </a:tblGrid>
              <a:tr h="281208">
                <a:tc>
                  <a:txBody>
                    <a:bodyPr/>
                    <a:lstStyle/>
                    <a:p>
                      <a:pPr algn="ctr"/>
                      <a:r>
                        <a:rPr lang="fr-FR" sz="1200" dirty="0"/>
                        <a:t>Objectifs </a:t>
                      </a:r>
                    </a:p>
                  </a:txBody>
                  <a:tcPr/>
                </a:tc>
                <a:tc>
                  <a:txBody>
                    <a:bodyPr/>
                    <a:lstStyle/>
                    <a:p>
                      <a:pPr algn="ctr"/>
                      <a:r>
                        <a:rPr lang="fr-FR" sz="1200" dirty="0"/>
                        <a:t>Mesures </a:t>
                      </a:r>
                    </a:p>
                  </a:txBody>
                  <a:tcPr/>
                </a:tc>
                <a:extLst>
                  <a:ext uri="{0D108BD9-81ED-4DB2-BD59-A6C34878D82A}">
                    <a16:rowId xmlns:a16="http://schemas.microsoft.com/office/drawing/2014/main" val="3758062693"/>
                  </a:ext>
                </a:extLst>
              </a:tr>
              <a:tr h="411480">
                <a:tc>
                  <a:txBody>
                    <a:bodyPr/>
                    <a:lstStyle/>
                    <a:p>
                      <a:r>
                        <a:rPr lang="fr-FR" sz="1100" b="1" dirty="0"/>
                        <a:t>12. Adapter les actions de repérage et de soutien aux</a:t>
                      </a:r>
                      <a:r>
                        <a:rPr lang="fr-FR" sz="1100" b="1" baseline="0" dirty="0"/>
                        <a:t> jeunes aidants </a:t>
                      </a:r>
                    </a:p>
                    <a:p>
                      <a:endParaRPr lang="fr-FR" sz="1100" b="1" baseline="0" dirty="0"/>
                    </a:p>
                    <a:p>
                      <a:endParaRPr lang="fr-FR" sz="1100" b="1" dirty="0"/>
                    </a:p>
                  </a:txBody>
                  <a:tcPr/>
                </a:tc>
                <a:tc>
                  <a:txBody>
                    <a:bodyPr/>
                    <a:lstStyle/>
                    <a:p>
                      <a:r>
                        <a:rPr lang="fr-FR" sz="1100" dirty="0"/>
                        <a:t>Identifier les jeunes aidants dans le cadre de la</a:t>
                      </a:r>
                      <a:r>
                        <a:rPr lang="fr-FR" sz="1100" baseline="0" dirty="0"/>
                        <a:t> journée défense et citoyenneté et du futur service national universel. </a:t>
                      </a:r>
                    </a:p>
                    <a:p>
                      <a:endParaRPr lang="fr-FR" sz="1100" baseline="0" dirty="0"/>
                    </a:p>
                    <a:p>
                      <a:endParaRPr lang="fr-FR" sz="1100" dirty="0"/>
                    </a:p>
                  </a:txBody>
                  <a:tcPr/>
                </a:tc>
                <a:extLst>
                  <a:ext uri="{0D108BD9-81ED-4DB2-BD59-A6C34878D82A}">
                    <a16:rowId xmlns:a16="http://schemas.microsoft.com/office/drawing/2014/main" val="3628851843"/>
                  </a:ext>
                </a:extLst>
              </a:tr>
              <a:tr h="411480">
                <a:tc>
                  <a:txBody>
                    <a:bodyPr/>
                    <a:lstStyle/>
                    <a:p>
                      <a:r>
                        <a:rPr lang="fr-FR" sz="1100" b="1" dirty="0"/>
                        <a:t>13. Faciliter la poursuite d’études pour les jeunes</a:t>
                      </a:r>
                      <a:r>
                        <a:rPr lang="fr-FR" sz="1100" b="1" baseline="0" dirty="0"/>
                        <a:t> aidants </a:t>
                      </a:r>
                      <a:endParaRPr lang="fr-FR" sz="1100" b="1" dirty="0"/>
                    </a:p>
                  </a:txBody>
                  <a:tcPr/>
                </a:tc>
                <a:tc>
                  <a:txBody>
                    <a:bodyPr/>
                    <a:lstStyle/>
                    <a:p>
                      <a:r>
                        <a:rPr lang="fr-FR" sz="1100" dirty="0"/>
                        <a:t>Améliorer</a:t>
                      </a:r>
                      <a:r>
                        <a:rPr lang="fr-FR" sz="1100" baseline="0" dirty="0"/>
                        <a:t> l’accès aux bourses pour les étudiants aidants. </a:t>
                      </a:r>
                    </a:p>
                    <a:p>
                      <a:r>
                        <a:rPr lang="fr-FR" sz="1100" baseline="0" dirty="0"/>
                        <a:t>Informer les professionnels des universités sur les jeunes aidants.</a:t>
                      </a:r>
                    </a:p>
                    <a:p>
                      <a:r>
                        <a:rPr lang="fr-FR" sz="1100" baseline="0" dirty="0"/>
                        <a:t>Renforcer la communication relative aux aménagements des études. </a:t>
                      </a:r>
                    </a:p>
                    <a:p>
                      <a:endParaRPr lang="fr-FR" sz="1100" dirty="0"/>
                    </a:p>
                  </a:txBody>
                  <a:tcPr/>
                </a:tc>
                <a:extLst>
                  <a:ext uri="{0D108BD9-81ED-4DB2-BD59-A6C34878D82A}">
                    <a16:rowId xmlns:a16="http://schemas.microsoft.com/office/drawing/2014/main" val="3053442688"/>
                  </a:ext>
                </a:extLst>
              </a:tr>
              <a:tr h="411480">
                <a:tc>
                  <a:txBody>
                    <a:bodyPr/>
                    <a:lstStyle/>
                    <a:p>
                      <a:r>
                        <a:rPr lang="fr-FR" sz="1100" b="1" dirty="0"/>
                        <a:t>14. Adapter les</a:t>
                      </a:r>
                      <a:r>
                        <a:rPr lang="fr-FR" sz="1100" b="1" baseline="0" dirty="0"/>
                        <a:t> actions de repérage et de soutien aux aidants âgés </a:t>
                      </a:r>
                      <a:endParaRPr lang="fr-FR" sz="1100" b="1" dirty="0"/>
                    </a:p>
                  </a:txBody>
                  <a:tcPr/>
                </a:tc>
                <a:tc>
                  <a:txBody>
                    <a:bodyPr/>
                    <a:lstStyle/>
                    <a:p>
                      <a:r>
                        <a:rPr lang="fr-FR" sz="1100" dirty="0"/>
                        <a:t>Faciliter le repérage des aidants vieillissants</a:t>
                      </a:r>
                      <a:r>
                        <a:rPr lang="fr-FR" sz="1100" baseline="0" dirty="0"/>
                        <a:t> fragiles ou très fragiles dans le cadre des dispositifs de prévention et de soins pour les personnes âgées.  </a:t>
                      </a:r>
                    </a:p>
                    <a:p>
                      <a:endParaRPr lang="fr-FR" sz="1100" dirty="0"/>
                    </a:p>
                  </a:txBody>
                  <a:tcPr/>
                </a:tc>
                <a:extLst>
                  <a:ext uri="{0D108BD9-81ED-4DB2-BD59-A6C34878D82A}">
                    <a16:rowId xmlns:a16="http://schemas.microsoft.com/office/drawing/2014/main" val="712095772"/>
                  </a:ext>
                </a:extLst>
              </a:tr>
            </a:tbl>
          </a:graphicData>
        </a:graphic>
      </p:graphicFrame>
      <p:sp>
        <p:nvSpPr>
          <p:cNvPr id="7" name="ZoneTexte 6"/>
          <p:cNvSpPr txBox="1"/>
          <p:nvPr/>
        </p:nvSpPr>
        <p:spPr>
          <a:xfrm>
            <a:off x="0" y="519259"/>
            <a:ext cx="9144000" cy="369332"/>
          </a:xfrm>
          <a:prstGeom prst="rect">
            <a:avLst/>
          </a:prstGeom>
          <a:noFill/>
        </p:spPr>
        <p:txBody>
          <a:bodyPr wrap="square" rtlCol="0">
            <a:spAutoFit/>
          </a:bodyPr>
          <a:lstStyle/>
          <a:p>
            <a:pPr algn="ctr"/>
            <a:r>
              <a:rPr lang="fr-FR" b="1" dirty="0">
                <a:solidFill>
                  <a:srgbClr val="002060"/>
                </a:solidFill>
              </a:rPr>
              <a:t>Axe 3 : Soutenir les aidants tout au long de la vie </a:t>
            </a:r>
            <a:r>
              <a:rPr lang="fr-FR" dirty="0"/>
              <a:t>  </a:t>
            </a:r>
          </a:p>
        </p:txBody>
      </p:sp>
    </p:spTree>
    <p:extLst>
      <p:ext uri="{BB962C8B-B14F-4D97-AF65-F5344CB8AC3E}">
        <p14:creationId xmlns:p14="http://schemas.microsoft.com/office/powerpoint/2010/main" val="3352266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18</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pic>
        <p:nvPicPr>
          <p:cNvPr id="14" name="Image 13"/>
          <p:cNvPicPr>
            <a:picLocks noChangeAspect="1"/>
          </p:cNvPicPr>
          <p:nvPr/>
        </p:nvPicPr>
        <p:blipFill rotWithShape="1">
          <a:blip r:embed="rId2"/>
          <a:srcRect l="3513" t="7109" r="5372" b="9167"/>
          <a:stretch/>
        </p:blipFill>
        <p:spPr>
          <a:xfrm>
            <a:off x="8559052" y="4767262"/>
            <a:ext cx="497226" cy="346902"/>
          </a:xfrm>
          <a:prstGeom prst="rect">
            <a:avLst/>
          </a:prstGeom>
        </p:spPr>
      </p:pic>
      <p:sp>
        <p:nvSpPr>
          <p:cNvPr id="13"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a:xfrm>
            <a:off x="5886420" y="129024"/>
            <a:ext cx="3024585" cy="360000"/>
          </a:xfrm>
        </p:spPr>
        <p:txBody>
          <a:bodyPr/>
          <a:lstStyle/>
          <a:p>
            <a:r>
              <a:rPr lang="fr-FR" dirty="0"/>
              <a:t>Direction générale de la cohésion sociale</a:t>
            </a:r>
          </a:p>
        </p:txBody>
      </p:sp>
      <p:graphicFrame>
        <p:nvGraphicFramePr>
          <p:cNvPr id="5" name="Tableau 4"/>
          <p:cNvGraphicFramePr>
            <a:graphicFrameLocks noGrp="1"/>
          </p:cNvGraphicFramePr>
          <p:nvPr>
            <p:extLst>
              <p:ext uri="{D42A27DB-BD31-4B8C-83A1-F6EECF244321}">
                <p14:modId xmlns:p14="http://schemas.microsoft.com/office/powerpoint/2010/main" val="3014505662"/>
              </p:ext>
            </p:extLst>
          </p:nvPr>
        </p:nvGraphicFramePr>
        <p:xfrm>
          <a:off x="316715" y="933052"/>
          <a:ext cx="8594290" cy="3726929"/>
        </p:xfrm>
        <a:graphic>
          <a:graphicData uri="http://schemas.openxmlformats.org/drawingml/2006/table">
            <a:tbl>
              <a:tblPr firstRow="1" bandRow="1">
                <a:tableStyleId>{21E4AEA4-8DFA-4A89-87EB-49C32662AFE0}</a:tableStyleId>
              </a:tblPr>
              <a:tblGrid>
                <a:gridCol w="4111269">
                  <a:extLst>
                    <a:ext uri="{9D8B030D-6E8A-4147-A177-3AD203B41FA5}">
                      <a16:colId xmlns:a16="http://schemas.microsoft.com/office/drawing/2014/main" val="2463945434"/>
                    </a:ext>
                  </a:extLst>
                </a:gridCol>
                <a:gridCol w="4483021">
                  <a:extLst>
                    <a:ext uri="{9D8B030D-6E8A-4147-A177-3AD203B41FA5}">
                      <a16:colId xmlns:a16="http://schemas.microsoft.com/office/drawing/2014/main" val="2140880445"/>
                    </a:ext>
                  </a:extLst>
                </a:gridCol>
              </a:tblGrid>
              <a:tr h="287024">
                <a:tc>
                  <a:txBody>
                    <a:bodyPr/>
                    <a:lstStyle/>
                    <a:p>
                      <a:pPr algn="ctr"/>
                      <a:r>
                        <a:rPr lang="fr-FR" sz="1200" dirty="0"/>
                        <a:t>Objectifs </a:t>
                      </a:r>
                    </a:p>
                  </a:txBody>
                  <a:tcPr/>
                </a:tc>
                <a:tc>
                  <a:txBody>
                    <a:bodyPr/>
                    <a:lstStyle/>
                    <a:p>
                      <a:pPr algn="ctr"/>
                      <a:r>
                        <a:rPr lang="fr-FR" sz="1200" dirty="0"/>
                        <a:t>Mesures </a:t>
                      </a:r>
                    </a:p>
                  </a:txBody>
                  <a:tcPr/>
                </a:tc>
                <a:extLst>
                  <a:ext uri="{0D108BD9-81ED-4DB2-BD59-A6C34878D82A}">
                    <a16:rowId xmlns:a16="http://schemas.microsoft.com/office/drawing/2014/main" val="3758062693"/>
                  </a:ext>
                </a:extLst>
              </a:tr>
              <a:tr h="643487">
                <a:tc>
                  <a:txBody>
                    <a:bodyPr/>
                    <a:lstStyle/>
                    <a:p>
                      <a:r>
                        <a:rPr lang="fr-FR" sz="1100" b="1" dirty="0"/>
                        <a:t>15. Sécuriser le congé de proche aidant et son indemnisation tout au long de la carrière</a:t>
                      </a:r>
                      <a:r>
                        <a:rPr lang="fr-FR" sz="1100" b="1" baseline="0" dirty="0"/>
                        <a:t> </a:t>
                      </a:r>
                      <a:endParaRPr lang="fr-FR" sz="1100" b="1" dirty="0"/>
                    </a:p>
                  </a:txBody>
                  <a:tcPr/>
                </a:tc>
                <a:tc>
                  <a:txBody>
                    <a:bodyPr/>
                    <a:lstStyle/>
                    <a:p>
                      <a:r>
                        <a:rPr lang="fr-FR" sz="1100" dirty="0"/>
                        <a:t>Permettre aux aidants en emploi</a:t>
                      </a:r>
                      <a:r>
                        <a:rPr lang="fr-FR" sz="1100" baseline="0" dirty="0"/>
                        <a:t> d’avoir des droits rechargeables dans le cadre du congé proche aidant et de l’AJPA (prévu par l’article 37 bis du PLFSS 2024).</a:t>
                      </a:r>
                      <a:endParaRPr lang="fr-FR" sz="1100" i="1" baseline="0" dirty="0">
                        <a:solidFill>
                          <a:schemeClr val="bg2"/>
                        </a:solidFill>
                      </a:endParaRPr>
                    </a:p>
                  </a:txBody>
                  <a:tcPr/>
                </a:tc>
                <a:extLst>
                  <a:ext uri="{0D108BD9-81ED-4DB2-BD59-A6C34878D82A}">
                    <a16:rowId xmlns:a16="http://schemas.microsoft.com/office/drawing/2014/main" val="881066384"/>
                  </a:ext>
                </a:extLst>
              </a:tr>
              <a:tr h="556468">
                <a:tc>
                  <a:txBody>
                    <a:bodyPr/>
                    <a:lstStyle/>
                    <a:p>
                      <a:r>
                        <a:rPr lang="fr-FR" sz="1100" b="1" dirty="0"/>
                        <a:t>16. Reconnaître les compétences acquises par les aidants </a:t>
                      </a:r>
                    </a:p>
                  </a:txBody>
                  <a:tcPr/>
                </a:tc>
                <a:tc>
                  <a:txBody>
                    <a:bodyPr/>
                    <a:lstStyle/>
                    <a:p>
                      <a:r>
                        <a:rPr lang="fr-FR" sz="1100" dirty="0"/>
                        <a:t>Faciliter l’accès à la VAE pour les aidants en particulier</a:t>
                      </a:r>
                      <a:r>
                        <a:rPr lang="fr-FR" sz="1100" baseline="0" dirty="0"/>
                        <a:t> dans le cadre d’un retour à  l’emploi avec ou sans reconversion. </a:t>
                      </a:r>
                      <a:endParaRPr lang="fr-FR" sz="1100" dirty="0"/>
                    </a:p>
                  </a:txBody>
                  <a:tcPr/>
                </a:tc>
                <a:extLst>
                  <a:ext uri="{0D108BD9-81ED-4DB2-BD59-A6C34878D82A}">
                    <a16:rowId xmlns:a16="http://schemas.microsoft.com/office/drawing/2014/main" val="2565188964"/>
                  </a:ext>
                </a:extLst>
              </a:tr>
              <a:tr h="1804404">
                <a:tc>
                  <a:txBody>
                    <a:bodyPr/>
                    <a:lstStyle/>
                    <a:p>
                      <a:r>
                        <a:rPr lang="fr-FR" sz="1100" b="1" dirty="0"/>
                        <a:t>17. Pour</a:t>
                      </a:r>
                      <a:r>
                        <a:rPr lang="fr-FR" sz="1100" b="1" baseline="0" dirty="0"/>
                        <a:t> les aidants en emploi dans la fonction publique </a:t>
                      </a:r>
                      <a:endParaRPr lang="fr-FR" sz="1100" b="1" dirty="0"/>
                    </a:p>
                  </a:txBody>
                  <a:tcPr/>
                </a:tc>
                <a:tc>
                  <a:txBody>
                    <a:bodyPr/>
                    <a:lstStyle/>
                    <a:p>
                      <a:r>
                        <a:rPr lang="fr-FR" sz="1100" dirty="0"/>
                        <a:t>Assurer</a:t>
                      </a:r>
                      <a:r>
                        <a:rPr lang="fr-FR" sz="1100" baseline="0" dirty="0"/>
                        <a:t> l’information sur les dispositifs à l’attention des aidants en emploi dans la fonction publique. </a:t>
                      </a:r>
                    </a:p>
                    <a:p>
                      <a:endParaRPr lang="fr-FR" sz="1100" baseline="0" dirty="0"/>
                    </a:p>
                    <a:p>
                      <a:r>
                        <a:rPr lang="fr-FR" sz="1100" baseline="0" dirty="0"/>
                        <a:t>Mieux repérer les aidants en emploi dans la fonction publique.</a:t>
                      </a:r>
                    </a:p>
                    <a:p>
                      <a:endParaRPr lang="fr-FR" sz="1100" baseline="0" dirty="0"/>
                    </a:p>
                    <a:p>
                      <a:r>
                        <a:rPr lang="fr-FR" sz="1100" baseline="0" dirty="0"/>
                        <a:t>Aligner les conditions d’accès au congé de proche aidant et à l’AJPA sur les conditions du secteur privé. </a:t>
                      </a:r>
                    </a:p>
                    <a:p>
                      <a:endParaRPr lang="fr-FR" sz="1100" baseline="0" dirty="0"/>
                    </a:p>
                    <a:p>
                      <a:r>
                        <a:rPr lang="fr-FR" sz="1100" baseline="0" dirty="0"/>
                        <a:t>Encourager le recours aux horaires individualisés et adaptés aux contraintes de l’aidant. </a:t>
                      </a:r>
                      <a:endParaRPr lang="fr-FR" sz="1100" dirty="0"/>
                    </a:p>
                  </a:txBody>
                  <a:tcPr/>
                </a:tc>
                <a:extLst>
                  <a:ext uri="{0D108BD9-81ED-4DB2-BD59-A6C34878D82A}">
                    <a16:rowId xmlns:a16="http://schemas.microsoft.com/office/drawing/2014/main" val="472777338"/>
                  </a:ext>
                </a:extLst>
              </a:tr>
              <a:tr h="435546">
                <a:tc>
                  <a:txBody>
                    <a:bodyPr/>
                    <a:lstStyle/>
                    <a:p>
                      <a:r>
                        <a:rPr lang="fr-FR" sz="1100" b="1" dirty="0"/>
                        <a:t>18. Mettre en œuvre l’assurance vieillesse pour les aidants</a:t>
                      </a:r>
                    </a:p>
                  </a:txBody>
                  <a:tcPr/>
                </a:tc>
                <a:tc>
                  <a:txBody>
                    <a:bodyPr/>
                    <a:lstStyle/>
                    <a:p>
                      <a:r>
                        <a:rPr lang="fr-FR" sz="1100" dirty="0"/>
                        <a:t>Mettre en œuvre l’assurance vieillesse pour les aidants (AVA) créée dans le</a:t>
                      </a:r>
                      <a:r>
                        <a:rPr lang="fr-FR" sz="1100" baseline="0" dirty="0"/>
                        <a:t> cadre de </a:t>
                      </a:r>
                      <a:r>
                        <a:rPr lang="fr-FR" sz="1100" dirty="0"/>
                        <a:t>la réforme des retraites. </a:t>
                      </a:r>
                    </a:p>
                  </a:txBody>
                  <a:tcPr/>
                </a:tc>
                <a:extLst>
                  <a:ext uri="{0D108BD9-81ED-4DB2-BD59-A6C34878D82A}">
                    <a16:rowId xmlns:a16="http://schemas.microsoft.com/office/drawing/2014/main" val="3628851843"/>
                  </a:ext>
                </a:extLst>
              </a:tr>
            </a:tbl>
          </a:graphicData>
        </a:graphic>
      </p:graphicFrame>
      <p:sp>
        <p:nvSpPr>
          <p:cNvPr id="7" name="ZoneTexte 6"/>
          <p:cNvSpPr txBox="1"/>
          <p:nvPr/>
        </p:nvSpPr>
        <p:spPr>
          <a:xfrm>
            <a:off x="0" y="382235"/>
            <a:ext cx="9144000" cy="369332"/>
          </a:xfrm>
          <a:prstGeom prst="rect">
            <a:avLst/>
          </a:prstGeom>
          <a:noFill/>
        </p:spPr>
        <p:txBody>
          <a:bodyPr wrap="square" rtlCol="0">
            <a:spAutoFit/>
          </a:bodyPr>
          <a:lstStyle/>
          <a:p>
            <a:pPr algn="ctr"/>
            <a:r>
              <a:rPr lang="fr-FR" b="1" dirty="0">
                <a:solidFill>
                  <a:srgbClr val="002060"/>
                </a:solidFill>
              </a:rPr>
              <a:t>Axe 3 : Soutenir les aidants tout au long de la vie </a:t>
            </a:r>
            <a:r>
              <a:rPr lang="fr-FR" dirty="0"/>
              <a:t>  </a:t>
            </a:r>
          </a:p>
        </p:txBody>
      </p:sp>
    </p:spTree>
    <p:extLst>
      <p:ext uri="{BB962C8B-B14F-4D97-AF65-F5344CB8AC3E}">
        <p14:creationId xmlns:p14="http://schemas.microsoft.com/office/powerpoint/2010/main" val="1869027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6B541DB9-CBE0-D942-AF40-638D19B4F078}"/>
              </a:ext>
            </a:extLst>
          </p:cNvPr>
          <p:cNvSpPr>
            <a:spLocks noGrp="1"/>
          </p:cNvSpPr>
          <p:nvPr>
            <p:ph type="dt" sz="half" idx="10"/>
          </p:nvPr>
        </p:nvSpPr>
        <p:spPr/>
        <p:txBody>
          <a:bodyPr/>
          <a:lstStyle/>
          <a:p>
            <a:pPr algn="r"/>
            <a:fld id="{A7FAA981-6A9A-DE4E-8025-BF76DD408C7A}" type="datetime1">
              <a:rPr lang="fr-FR" cap="all" smtClean="0"/>
              <a:t>08/12/2023</a:t>
            </a:fld>
            <a:endParaRPr lang="fr-FR" cap="all" dirty="0"/>
          </a:p>
        </p:txBody>
      </p:sp>
      <p:sp>
        <p:nvSpPr>
          <p:cNvPr id="7" name="Espace réservé du pied de page 6">
            <a:extLst>
              <a:ext uri="{FF2B5EF4-FFF2-40B4-BE49-F238E27FC236}">
                <a16:creationId xmlns:a16="http://schemas.microsoft.com/office/drawing/2014/main" id="{56A6FF08-5240-EA4A-99F7-790E26E93ADD}"/>
              </a:ext>
            </a:extLst>
          </p:cNvPr>
          <p:cNvSpPr>
            <a:spLocks noGrp="1"/>
          </p:cNvSpPr>
          <p:nvPr>
            <p:ph type="ftr" sz="quarter" idx="11"/>
          </p:nvPr>
        </p:nvSpPr>
        <p:spPr/>
        <p:txBody>
          <a:bodyPr/>
          <a:lstStyle/>
          <a:p>
            <a:r>
              <a:rPr lang="fr-FR" dirty="0"/>
              <a:t>Direction générale de la cohésion sociale</a:t>
            </a:r>
          </a:p>
        </p:txBody>
      </p:sp>
      <p:sp>
        <p:nvSpPr>
          <p:cNvPr id="2" name="Espace réservé du numéro de diapositive 1">
            <a:extLst>
              <a:ext uri="{FF2B5EF4-FFF2-40B4-BE49-F238E27FC236}">
                <a16:creationId xmlns:a16="http://schemas.microsoft.com/office/drawing/2014/main" id="{F09C574B-C106-A742-A6F7-1B7EBDA499CF}"/>
              </a:ext>
            </a:extLst>
          </p:cNvPr>
          <p:cNvSpPr>
            <a:spLocks noGrp="1"/>
          </p:cNvSpPr>
          <p:nvPr>
            <p:ph type="sldNum" sz="quarter" idx="12"/>
          </p:nvPr>
        </p:nvSpPr>
        <p:spPr/>
        <p:txBody>
          <a:bodyPr/>
          <a:lstStyle/>
          <a:p>
            <a:fld id="{733122C9-A0B9-462F-8757-0847AD287B63}" type="slidenum">
              <a:rPr lang="fr-FR" smtClean="0"/>
              <a:pPr/>
              <a:t>19</a:t>
            </a:fld>
            <a:endParaRPr lang="fr-FR" dirty="0"/>
          </a:p>
        </p:txBody>
      </p:sp>
      <p:sp>
        <p:nvSpPr>
          <p:cNvPr id="10" name="Titre 9">
            <a:extLst>
              <a:ext uri="{FF2B5EF4-FFF2-40B4-BE49-F238E27FC236}">
                <a16:creationId xmlns:a16="http://schemas.microsoft.com/office/drawing/2014/main" id="{3F687843-9CAA-4344-9ACB-74B175375C4E}"/>
              </a:ext>
            </a:extLst>
          </p:cNvPr>
          <p:cNvSpPr>
            <a:spLocks noGrp="1"/>
          </p:cNvSpPr>
          <p:nvPr>
            <p:ph type="title"/>
          </p:nvPr>
        </p:nvSpPr>
        <p:spPr/>
        <p:txBody>
          <a:bodyPr/>
          <a:lstStyle/>
          <a:p>
            <a:endParaRPr lang="fr-FR"/>
          </a:p>
        </p:txBody>
      </p:sp>
      <p:sp>
        <p:nvSpPr>
          <p:cNvPr id="3" name="ZoneTexte 2"/>
          <p:cNvSpPr txBox="1"/>
          <p:nvPr/>
        </p:nvSpPr>
        <p:spPr>
          <a:xfrm>
            <a:off x="899592" y="2859782"/>
            <a:ext cx="7776864" cy="646331"/>
          </a:xfrm>
          <a:prstGeom prst="rect">
            <a:avLst/>
          </a:prstGeom>
          <a:noFill/>
        </p:spPr>
        <p:txBody>
          <a:bodyPr wrap="square" rtlCol="0">
            <a:spAutoFit/>
          </a:bodyPr>
          <a:lstStyle/>
          <a:p>
            <a:r>
              <a:rPr lang="fr-FR" dirty="0"/>
              <a:t>Bilan de la Stratégie 2020-2023 accessible </a:t>
            </a:r>
            <a:r>
              <a:rPr lang="fr-FR" dirty="0">
                <a:hlinkClick r:id="rId2"/>
              </a:rPr>
              <a:t>ici</a:t>
            </a:r>
            <a:r>
              <a:rPr lang="fr-FR" dirty="0"/>
              <a:t> </a:t>
            </a:r>
          </a:p>
          <a:p>
            <a:r>
              <a:rPr lang="fr-FR" dirty="0"/>
              <a:t>Dossier de presse de la Stratégie 2024-2027 disponible : </a:t>
            </a:r>
            <a:r>
              <a:rPr lang="fr-FR" dirty="0">
                <a:hlinkClick r:id="rId3"/>
              </a:rPr>
              <a:t>ici</a:t>
            </a:r>
            <a:endParaRPr lang="fr-FR" dirty="0"/>
          </a:p>
        </p:txBody>
      </p:sp>
    </p:spTree>
    <p:extLst>
      <p:ext uri="{BB962C8B-B14F-4D97-AF65-F5344CB8AC3E}">
        <p14:creationId xmlns:p14="http://schemas.microsoft.com/office/powerpoint/2010/main" val="129989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635646"/>
            <a:ext cx="8424000" cy="2797280"/>
          </a:xfrm>
        </p:spPr>
        <p:txBody>
          <a:bodyPr/>
          <a:lstStyle/>
          <a:p>
            <a:pPr algn="ctr"/>
            <a:r>
              <a:rPr lang="fr-FR" dirty="0">
                <a:solidFill>
                  <a:schemeClr val="tx2"/>
                </a:solidFill>
                <a:latin typeface="Marianne" panose="02000000000000000000" pitchFamily="2" charset="0"/>
              </a:rPr>
              <a:t> Vers une offre modulaire, souple et de proximité</a:t>
            </a:r>
          </a:p>
          <a:p>
            <a:pPr algn="ctr"/>
            <a:endParaRPr lang="fr-FR" dirty="0">
              <a:solidFill>
                <a:schemeClr val="tx2"/>
              </a:solidFill>
              <a:latin typeface="Marianne" panose="02000000000000000000" pitchFamily="2" charset="0"/>
            </a:endParaRPr>
          </a:p>
          <a:p>
            <a:endParaRPr lang="fr-FR" dirty="0">
              <a:solidFill>
                <a:schemeClr val="tx2"/>
              </a:solidFill>
              <a:latin typeface="Marianne" panose="02000000000000000000" pitchFamily="2" charset="0"/>
            </a:endParaRPr>
          </a:p>
          <a:p>
            <a:r>
              <a:rPr lang="fr-FR" sz="1200" dirty="0">
                <a:solidFill>
                  <a:schemeClr val="tx2"/>
                </a:solidFill>
                <a:latin typeface="Marianne" panose="02000000000000000000" pitchFamily="2" charset="0"/>
              </a:rPr>
              <a:t>Oriane MOUSSION</a:t>
            </a:r>
          </a:p>
          <a:p>
            <a:r>
              <a:rPr lang="fr-FR" sz="1200" b="0" dirty="0">
                <a:solidFill>
                  <a:schemeClr val="tx2"/>
                </a:solidFill>
                <a:latin typeface="Marianne" panose="02000000000000000000" pitchFamily="2" charset="0"/>
              </a:rPr>
              <a:t>Chargée de mission Habitat inclusif – Offre médico-sociale</a:t>
            </a:r>
          </a:p>
          <a:p>
            <a:r>
              <a:rPr lang="fr-FR" sz="1200" b="0" dirty="0">
                <a:solidFill>
                  <a:schemeClr val="tx2"/>
                </a:solidFill>
                <a:latin typeface="Marianne" panose="02000000000000000000" pitchFamily="2" charset="0"/>
              </a:rPr>
              <a:t>Bureau de l'Insertion, de la citoyenneté et du parcours de vie des personnes handicapées</a:t>
            </a:r>
          </a:p>
          <a:p>
            <a:endParaRPr lang="fr-FR" sz="1200" b="0" dirty="0">
              <a:solidFill>
                <a:schemeClr val="tx2"/>
              </a:solidFill>
              <a:latin typeface="Marianne" panose="02000000000000000000" pitchFamily="2" charset="0"/>
            </a:endParaRPr>
          </a:p>
          <a:p>
            <a:endParaRPr lang="fr-FR" sz="1200" dirty="0">
              <a:solidFill>
                <a:schemeClr val="tx2"/>
              </a:solidFill>
              <a:latin typeface="Marianne" panose="02000000000000000000" pitchFamily="2" charset="0"/>
            </a:endParaRPr>
          </a:p>
          <a:p>
            <a:r>
              <a:rPr lang="fr-FR" sz="1200" dirty="0">
                <a:solidFill>
                  <a:schemeClr val="tx2"/>
                </a:solidFill>
                <a:latin typeface="Marianne" panose="02000000000000000000" pitchFamily="2" charset="0"/>
              </a:rPr>
              <a:t>Diane GENET</a:t>
            </a:r>
          </a:p>
          <a:p>
            <a:r>
              <a:rPr lang="fr-FR" sz="1200" b="0" dirty="0">
                <a:solidFill>
                  <a:schemeClr val="tx2"/>
                </a:solidFill>
                <a:latin typeface="Marianne" panose="02000000000000000000" pitchFamily="2" charset="0"/>
              </a:rPr>
              <a:t>Chargée de mission innovation et transformation de l'offre médico-sociale – bureau de la prévention de la perte d’autonomie et parcours de vie des personnes âgées</a:t>
            </a:r>
          </a:p>
        </p:txBody>
      </p:sp>
      <p:sp>
        <p:nvSpPr>
          <p:cNvPr id="3" name="Espace réservé de la date 2"/>
          <p:cNvSpPr>
            <a:spLocks noGrp="1"/>
          </p:cNvSpPr>
          <p:nvPr>
            <p:ph type="dt" sz="half" idx="2"/>
          </p:nvPr>
        </p:nvSpPr>
        <p:spPr/>
        <p:txBody>
          <a:bodyPr/>
          <a:lstStyle/>
          <a:p>
            <a:fld id="{D7698221-35EF-134F-B87A-568DECC70F29}" type="datetime1">
              <a:rPr lang="fr-FR" cap="all" smtClean="0"/>
              <a:pPr/>
              <a:t>08/12/2023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2</a:t>
            </a:fld>
            <a:endParaRPr lang="fr-FR" dirty="0"/>
          </a:p>
        </p:txBody>
      </p:sp>
      <p:sp>
        <p:nvSpPr>
          <p:cNvPr id="5" name="Espace réservé du pied de page 4"/>
          <p:cNvSpPr>
            <a:spLocks noGrp="1"/>
          </p:cNvSpPr>
          <p:nvPr>
            <p:ph type="ftr" sz="quarter" idx="3"/>
          </p:nvPr>
        </p:nvSpPr>
        <p:spPr/>
        <p:txBody>
          <a:bodyPr/>
          <a:lstStyle/>
          <a:p>
            <a:r>
              <a:rPr lang="fr-FR" dirty="0"/>
              <a:t>Direction générale de la cohésion sociale</a:t>
            </a:r>
          </a:p>
        </p:txBody>
      </p:sp>
    </p:spTree>
    <p:extLst>
      <p:ext uri="{BB962C8B-B14F-4D97-AF65-F5344CB8AC3E}">
        <p14:creationId xmlns:p14="http://schemas.microsoft.com/office/powerpoint/2010/main" val="157320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54499" y="2067694"/>
            <a:ext cx="8424000" cy="2016224"/>
          </a:xfrm>
        </p:spPr>
        <p:txBody>
          <a:bodyPr/>
          <a:lstStyle/>
          <a:p>
            <a:pPr algn="ctr"/>
            <a:r>
              <a:rPr lang="fr-FR" dirty="0">
                <a:solidFill>
                  <a:schemeClr val="tx2"/>
                </a:solidFill>
                <a:latin typeface="Marianne" panose="02000000000000000000" pitchFamily="2" charset="0"/>
              </a:rPr>
              <a:t> 1. Bilan de la précédente stratégie « Agir pour les aidants »</a:t>
            </a:r>
          </a:p>
          <a:p>
            <a:endParaRPr lang="fr-FR" dirty="0">
              <a:solidFill>
                <a:schemeClr val="tx2"/>
              </a:solidFill>
              <a:latin typeface="Marianne" panose="02000000000000000000" pitchFamily="2" charset="0"/>
            </a:endParaRPr>
          </a:p>
        </p:txBody>
      </p:sp>
      <p:sp>
        <p:nvSpPr>
          <p:cNvPr id="3" name="Espace réservé de la date 2"/>
          <p:cNvSpPr>
            <a:spLocks noGrp="1"/>
          </p:cNvSpPr>
          <p:nvPr>
            <p:ph type="dt" sz="half" idx="2"/>
          </p:nvPr>
        </p:nvSpPr>
        <p:spPr/>
        <p:txBody>
          <a:bodyPr/>
          <a:lstStyle/>
          <a:p>
            <a:fld id="{D7698221-35EF-134F-B87A-568DECC70F29}" type="datetime1">
              <a:rPr lang="fr-FR" cap="all" smtClean="0"/>
              <a:pPr/>
              <a:t>08/12/2023</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3</a:t>
            </a:fld>
            <a:endParaRPr lang="fr-FR" dirty="0"/>
          </a:p>
        </p:txBody>
      </p:sp>
      <p:sp>
        <p:nvSpPr>
          <p:cNvPr id="5" name="Espace réservé du pied de page 4"/>
          <p:cNvSpPr>
            <a:spLocks noGrp="1"/>
          </p:cNvSpPr>
          <p:nvPr>
            <p:ph type="ftr" sz="quarter" idx="3"/>
          </p:nvPr>
        </p:nvSpPr>
        <p:spPr/>
        <p:txBody>
          <a:bodyPr/>
          <a:lstStyle/>
          <a:p>
            <a:r>
              <a:rPr lang="fr-FR" dirty="0"/>
              <a:t>Direction générale de la cohésion sociale</a:t>
            </a:r>
          </a:p>
        </p:txBody>
      </p:sp>
      <p:pic>
        <p:nvPicPr>
          <p:cNvPr id="6" name="Image 5"/>
          <p:cNvPicPr>
            <a:picLocks noChangeAspect="1"/>
          </p:cNvPicPr>
          <p:nvPr/>
        </p:nvPicPr>
        <p:blipFill>
          <a:blip r:embed="rId2"/>
          <a:stretch>
            <a:fillRect/>
          </a:stretch>
        </p:blipFill>
        <p:spPr>
          <a:xfrm>
            <a:off x="3851920" y="3219822"/>
            <a:ext cx="934466" cy="1261792"/>
          </a:xfrm>
          <a:prstGeom prst="rect">
            <a:avLst/>
          </a:prstGeom>
        </p:spPr>
      </p:pic>
    </p:spTree>
    <p:extLst>
      <p:ext uri="{BB962C8B-B14F-4D97-AF65-F5344CB8AC3E}">
        <p14:creationId xmlns:p14="http://schemas.microsoft.com/office/powerpoint/2010/main" val="354938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I:\DGCS_ENTITES\DGCS_3SSDIR\5.  Transverses PA-PH\Aidant\Bilan Stratégie et prochaine stratégie\20230321 - Frise chronologique répit.jpg"/>
          <p:cNvPicPr/>
          <p:nvPr/>
        </p:nvPicPr>
        <p:blipFill rotWithShape="1">
          <a:blip r:embed="rId2">
            <a:extLst>
              <a:ext uri="{28A0092B-C50C-407E-A947-70E740481C1C}">
                <a14:useLocalDpi xmlns:a14="http://schemas.microsoft.com/office/drawing/2010/main" val="0"/>
              </a:ext>
            </a:extLst>
          </a:blip>
          <a:srcRect t="7641" b="5707"/>
          <a:stretch/>
        </p:blipFill>
        <p:spPr bwMode="auto">
          <a:xfrm>
            <a:off x="791865" y="1131590"/>
            <a:ext cx="7488832" cy="3528392"/>
          </a:xfrm>
          <a:prstGeom prst="rect">
            <a:avLst/>
          </a:prstGeom>
          <a:noFill/>
          <a:ln>
            <a:noFill/>
          </a:ln>
        </p:spPr>
      </p:pic>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08/12/2023</a:t>
            </a:fld>
            <a:endParaRPr lang="fr-FR" cap="all" dirty="0"/>
          </a:p>
        </p:txBody>
      </p:sp>
      <p:sp>
        <p:nvSpPr>
          <p:cNvPr id="5" name="Titre 4"/>
          <p:cNvSpPr>
            <a:spLocks noGrp="1"/>
          </p:cNvSpPr>
          <p:nvPr>
            <p:ph type="title"/>
          </p:nvPr>
        </p:nvSpPr>
        <p:spPr/>
        <p:txBody>
          <a:bodyPr>
            <a:normAutofit/>
          </a:bodyPr>
          <a:lstStyle/>
          <a:p>
            <a:r>
              <a:rPr lang="fr-FR" sz="1800" dirty="0">
                <a:solidFill>
                  <a:schemeClr val="tx2"/>
                </a:solidFill>
                <a:latin typeface="Marianne" panose="02000000000000000000" pitchFamily="2" charset="0"/>
              </a:rPr>
              <a:t>Bilan de la Stratégie 2020-2022 – Focus sur le répit (1/2)</a:t>
            </a:r>
          </a:p>
        </p:txBody>
      </p:sp>
      <p:sp>
        <p:nvSpPr>
          <p:cNvPr id="6" name="Espace réservé du pied de page 5"/>
          <p:cNvSpPr>
            <a:spLocks noGrp="1"/>
          </p:cNvSpPr>
          <p:nvPr>
            <p:ph type="ftr" sz="quarter" idx="3"/>
          </p:nvPr>
        </p:nvSpPr>
        <p:spPr/>
        <p:txBody>
          <a:bodyPr/>
          <a:lstStyle/>
          <a:p>
            <a:r>
              <a:rPr lang="fr-FR" dirty="0"/>
              <a:t>Direction générale de la cohésion sociale</a:t>
            </a:r>
          </a:p>
        </p:txBody>
      </p:sp>
    </p:spTree>
    <p:extLst>
      <p:ext uri="{BB962C8B-B14F-4D97-AF65-F5344CB8AC3E}">
        <p14:creationId xmlns:p14="http://schemas.microsoft.com/office/powerpoint/2010/main" val="1533728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08/12/2023</a:t>
            </a:fld>
            <a:endParaRPr lang="fr-FR" cap="all" dirty="0"/>
          </a:p>
        </p:txBody>
      </p:sp>
      <p:sp>
        <p:nvSpPr>
          <p:cNvPr id="5" name="Titre 4"/>
          <p:cNvSpPr>
            <a:spLocks noGrp="1"/>
          </p:cNvSpPr>
          <p:nvPr>
            <p:ph type="title"/>
          </p:nvPr>
        </p:nvSpPr>
        <p:spPr/>
        <p:txBody>
          <a:bodyPr>
            <a:normAutofit/>
          </a:bodyPr>
          <a:lstStyle/>
          <a:p>
            <a:r>
              <a:rPr lang="fr-FR" sz="1800" dirty="0">
                <a:solidFill>
                  <a:schemeClr val="tx2"/>
                </a:solidFill>
                <a:latin typeface="Marianne" panose="02000000000000000000" pitchFamily="2" charset="0"/>
              </a:rPr>
              <a:t>Bilan de la Stratégie 2020-2022 – Focus sur le répit (2/2)</a:t>
            </a:r>
          </a:p>
        </p:txBody>
      </p:sp>
      <p:sp>
        <p:nvSpPr>
          <p:cNvPr id="6" name="Espace réservé du pied de page 5"/>
          <p:cNvSpPr>
            <a:spLocks noGrp="1"/>
          </p:cNvSpPr>
          <p:nvPr>
            <p:ph type="ftr" sz="quarter" idx="3"/>
          </p:nvPr>
        </p:nvSpPr>
        <p:spPr/>
        <p:txBody>
          <a:bodyPr/>
          <a:lstStyle/>
          <a:p>
            <a:r>
              <a:rPr lang="fr-FR" dirty="0"/>
              <a:t>Direction générale de la cohésion sociale</a:t>
            </a:r>
          </a:p>
        </p:txBody>
      </p:sp>
      <p:sp>
        <p:nvSpPr>
          <p:cNvPr id="7" name="Espace réservé du texte 6"/>
          <p:cNvSpPr>
            <a:spLocks noGrp="1"/>
          </p:cNvSpPr>
          <p:nvPr>
            <p:ph type="body" sz="quarter" idx="14"/>
          </p:nvPr>
        </p:nvSpPr>
        <p:spPr>
          <a:xfrm>
            <a:off x="324379" y="1522817"/>
            <a:ext cx="8424334" cy="2880320"/>
          </a:xfrm>
        </p:spPr>
        <p:txBody>
          <a:bodyPr/>
          <a:lstStyle/>
          <a:p>
            <a:endParaRPr lang="fr-FR" dirty="0"/>
          </a:p>
          <a:p>
            <a:r>
              <a:rPr lang="fr-FR" dirty="0"/>
              <a:t>	</a:t>
            </a:r>
            <a:r>
              <a:rPr lang="fr-FR" dirty="0">
                <a:latin typeface="Marianne" panose="02000000000000000000" pitchFamily="2" charset="0"/>
              </a:rPr>
              <a:t>Fin 2022, réalisation du bilan de la Stratégie Agir pour les Aidants : lancement d’une 		</a:t>
            </a:r>
            <a:r>
              <a:rPr lang="fr-FR" b="1" dirty="0">
                <a:latin typeface="Marianne" panose="02000000000000000000" pitchFamily="2" charset="0"/>
              </a:rPr>
              <a:t>enquête flash sur le répit</a:t>
            </a:r>
            <a:r>
              <a:rPr lang="fr-FR" dirty="0">
                <a:latin typeface="Marianne" panose="02000000000000000000" pitchFamily="2" charset="0"/>
              </a:rPr>
              <a:t> auprès des ARS (18 ARS interrogées, 14 répondantes)</a:t>
            </a:r>
            <a:r>
              <a:rPr lang="fr-FR" b="1" dirty="0">
                <a:latin typeface="Marianne" panose="02000000000000000000" pitchFamily="2" charset="0"/>
              </a:rPr>
              <a:t>. </a:t>
            </a:r>
          </a:p>
          <a:p>
            <a:endParaRPr lang="fr-FR" dirty="0">
              <a:latin typeface="Marianne" panose="02000000000000000000" pitchFamily="2" charset="0"/>
            </a:endParaRPr>
          </a:p>
          <a:p>
            <a:r>
              <a:rPr lang="fr-FR" b="1" dirty="0">
                <a:latin typeface="Marianne" panose="02000000000000000000" pitchFamily="2" charset="0"/>
              </a:rPr>
              <a:t>Objectifs</a:t>
            </a:r>
            <a:r>
              <a:rPr lang="fr-FR" dirty="0">
                <a:latin typeface="Marianne" panose="02000000000000000000" pitchFamily="2" charset="0"/>
              </a:rPr>
              <a:t> : </a:t>
            </a:r>
          </a:p>
          <a:p>
            <a:pPr marL="377825" indent="-285750">
              <a:buClr>
                <a:schemeClr val="bg2"/>
              </a:buClr>
              <a:buFont typeface="Arial" panose="020B0604020202020204" pitchFamily="34" charset="0"/>
              <a:buChar char="→"/>
            </a:pPr>
            <a:r>
              <a:rPr lang="fr-FR" dirty="0">
                <a:latin typeface="Marianne" panose="02000000000000000000" pitchFamily="2" charset="0"/>
              </a:rPr>
              <a:t>Disposer d’un état de la consommation des crédits délégués aux ARS sur la durée de la Stratégie ;</a:t>
            </a:r>
          </a:p>
          <a:p>
            <a:pPr marL="377825" indent="-285750">
              <a:buClr>
                <a:schemeClr val="bg2"/>
              </a:buClr>
              <a:buFont typeface="Arial" panose="020B0604020202020204" pitchFamily="34" charset="0"/>
              <a:buChar char="→"/>
            </a:pPr>
            <a:r>
              <a:rPr lang="fr-FR" dirty="0">
                <a:latin typeface="Marianne" panose="02000000000000000000" pitchFamily="2" charset="0"/>
              </a:rPr>
              <a:t>Disposer d’une trajectoire de déploiement des solutions de répit sur le territoire ;</a:t>
            </a:r>
          </a:p>
          <a:p>
            <a:pPr marL="377825" indent="-285750">
              <a:buClr>
                <a:schemeClr val="bg2"/>
              </a:buClr>
              <a:buFont typeface="Arial" panose="020B0604020202020204" pitchFamily="34" charset="0"/>
              <a:buChar char="→"/>
            </a:pPr>
            <a:r>
              <a:rPr lang="fr-FR" dirty="0">
                <a:latin typeface="Marianne" panose="02000000000000000000" pitchFamily="2" charset="0"/>
              </a:rPr>
              <a:t>Objectiver les stratégies régionales, les freins et les leviers du déploiement des solutions de répit.</a:t>
            </a:r>
          </a:p>
        </p:txBody>
      </p:sp>
      <p:pic>
        <p:nvPicPr>
          <p:cNvPr id="8" name="Image 7"/>
          <p:cNvPicPr>
            <a:picLocks noChangeAspect="1"/>
          </p:cNvPicPr>
          <p:nvPr/>
        </p:nvPicPr>
        <p:blipFill>
          <a:blip r:embed="rId2"/>
          <a:stretch>
            <a:fillRect/>
          </a:stretch>
        </p:blipFill>
        <p:spPr>
          <a:xfrm>
            <a:off x="323850" y="1234381"/>
            <a:ext cx="649818" cy="877437"/>
          </a:xfrm>
          <a:prstGeom prst="rect">
            <a:avLst/>
          </a:prstGeom>
        </p:spPr>
      </p:pic>
    </p:spTree>
    <p:extLst>
      <p:ext uri="{BB962C8B-B14F-4D97-AF65-F5344CB8AC3E}">
        <p14:creationId xmlns:p14="http://schemas.microsoft.com/office/powerpoint/2010/main" val="145384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08/12/2023</a:t>
            </a:fld>
            <a:endParaRPr lang="fr-FR" cap="all" dirty="0"/>
          </a:p>
        </p:txBody>
      </p:sp>
      <p:sp>
        <p:nvSpPr>
          <p:cNvPr id="9" name="Titre 8"/>
          <p:cNvSpPr>
            <a:spLocks noGrp="1"/>
          </p:cNvSpPr>
          <p:nvPr>
            <p:ph type="title"/>
          </p:nvPr>
        </p:nvSpPr>
        <p:spPr>
          <a:xfrm>
            <a:off x="323850" y="600632"/>
            <a:ext cx="8424863" cy="539991"/>
          </a:xfrm>
        </p:spPr>
        <p:txBody>
          <a:bodyPr>
            <a:normAutofit/>
          </a:bodyPr>
          <a:lstStyle/>
          <a:p>
            <a:r>
              <a:rPr lang="fr-FR" sz="1800" dirty="0">
                <a:solidFill>
                  <a:schemeClr val="tx2"/>
                </a:solidFill>
                <a:latin typeface="Marianne" panose="02000000000000000000" pitchFamily="2" charset="0"/>
              </a:rPr>
              <a:t>Déploiement de l’accueil temporaire</a:t>
            </a:r>
          </a:p>
        </p:txBody>
      </p:sp>
      <p:sp>
        <p:nvSpPr>
          <p:cNvPr id="8" name="Espace réservé du pied de page 7"/>
          <p:cNvSpPr>
            <a:spLocks noGrp="1"/>
          </p:cNvSpPr>
          <p:nvPr>
            <p:ph type="ftr" sz="quarter" idx="3"/>
          </p:nvPr>
        </p:nvSpPr>
        <p:spPr/>
        <p:txBody>
          <a:bodyPr/>
          <a:lstStyle/>
          <a:p>
            <a:r>
              <a:rPr lang="fr-FR" dirty="0"/>
              <a:t>Direction générale de la cohésion sociale</a:t>
            </a:r>
          </a:p>
        </p:txBody>
      </p:sp>
      <p:sp>
        <p:nvSpPr>
          <p:cNvPr id="11" name="Espace réservé du texte 10"/>
          <p:cNvSpPr>
            <a:spLocks noGrp="1"/>
          </p:cNvSpPr>
          <p:nvPr>
            <p:ph type="body" sz="quarter" idx="14"/>
          </p:nvPr>
        </p:nvSpPr>
        <p:spPr>
          <a:xfrm>
            <a:off x="323850" y="1207480"/>
            <a:ext cx="3456062" cy="3455014"/>
          </a:xfrm>
        </p:spPr>
        <p:txBody>
          <a:bodyPr/>
          <a:lstStyle/>
          <a:p>
            <a:pPr marL="377825" indent="-285750">
              <a:buClr>
                <a:schemeClr val="bg2"/>
              </a:buClr>
              <a:buFont typeface="Arial" panose="020B0604020202020204" pitchFamily="34" charset="0"/>
              <a:buChar char="→"/>
            </a:pPr>
            <a:r>
              <a:rPr lang="fr-FR" sz="1200" dirty="0">
                <a:latin typeface="Marianne" panose="02000000000000000000" pitchFamily="2" charset="0"/>
              </a:rPr>
              <a:t>Champ PA : </a:t>
            </a:r>
          </a:p>
          <a:p>
            <a:pPr marL="637200" lvl="1" indent="-285750">
              <a:buClr>
                <a:schemeClr val="bg2"/>
              </a:buClr>
            </a:pPr>
            <a:r>
              <a:rPr lang="fr-FR" sz="1000" dirty="0">
                <a:latin typeface="Marianne" panose="02000000000000000000" pitchFamily="2" charset="0"/>
              </a:rPr>
              <a:t>Augmentation conséquente du nombre de places d’AT autorisées (+ 1075 places en HT, + 1780 places d’AJ), mais hausse limitée des places installées</a:t>
            </a:r>
          </a:p>
          <a:p>
            <a:pPr marL="637200" lvl="1" indent="-285750">
              <a:buClr>
                <a:schemeClr val="bg2"/>
              </a:buClr>
            </a:pPr>
            <a:r>
              <a:rPr lang="fr-FR" sz="1000" dirty="0">
                <a:latin typeface="Marianne" panose="02000000000000000000" pitchFamily="2" charset="0"/>
              </a:rPr>
              <a:t>Augmentation générale du taux d’occupation en AT sur le champ PA (+8 pts en AJ, +31pts en HT)</a:t>
            </a:r>
            <a:endParaRPr lang="fr-FR" sz="1200" dirty="0">
              <a:latin typeface="Marianne" panose="02000000000000000000" pitchFamily="2" charset="0"/>
            </a:endParaRPr>
          </a:p>
          <a:p>
            <a:pPr marL="377825" indent="-285750">
              <a:buClr>
                <a:schemeClr val="bg2"/>
              </a:buClr>
              <a:buFont typeface="Arial" panose="020B0604020202020204" pitchFamily="34" charset="0"/>
              <a:buChar char="→"/>
            </a:pPr>
            <a:endParaRPr lang="fr-FR" sz="1200" dirty="0">
              <a:latin typeface="Marianne" panose="02000000000000000000" pitchFamily="2" charset="0"/>
            </a:endParaRPr>
          </a:p>
          <a:p>
            <a:pPr marL="377825" indent="-285750">
              <a:buClr>
                <a:schemeClr val="bg2"/>
              </a:buClr>
              <a:buFont typeface="Arial" panose="020B0604020202020204" pitchFamily="34" charset="0"/>
              <a:buChar char="→"/>
            </a:pPr>
            <a:r>
              <a:rPr lang="fr-FR" sz="1200" dirty="0">
                <a:latin typeface="Marianne" panose="02000000000000000000" pitchFamily="2" charset="0"/>
              </a:rPr>
              <a:t>Champ PH  : </a:t>
            </a:r>
          </a:p>
          <a:p>
            <a:pPr marL="637200" lvl="1" indent="-285750">
              <a:buClr>
                <a:schemeClr val="bg2"/>
              </a:buClr>
            </a:pPr>
            <a:r>
              <a:rPr lang="fr-FR" sz="1000" dirty="0">
                <a:latin typeface="Marianne" panose="02000000000000000000" pitchFamily="2" charset="0"/>
              </a:rPr>
              <a:t>Pour les enfants comme pour les adultes, l’augmentation du nombre de places d’AT autorisées ou installées est faible.</a:t>
            </a:r>
          </a:p>
          <a:p>
            <a:pPr marL="637200" lvl="1" indent="-285750">
              <a:buClr>
                <a:schemeClr val="bg2"/>
              </a:buClr>
            </a:pPr>
            <a:r>
              <a:rPr lang="fr-FR" sz="1000" dirty="0">
                <a:latin typeface="Marianne" panose="02000000000000000000" pitchFamily="2" charset="0"/>
              </a:rPr>
              <a:t>Augmentation du taux d’occupation en AT pour les enfants et les adultes (+16pts pour l’AT enfants, +8pts pour l’AT adulte)</a:t>
            </a:r>
          </a:p>
          <a:p>
            <a:endParaRPr lang="fr-FR" dirty="0"/>
          </a:p>
        </p:txBody>
      </p:sp>
      <p:graphicFrame>
        <p:nvGraphicFramePr>
          <p:cNvPr id="12" name="Graphique 11"/>
          <p:cNvGraphicFramePr/>
          <p:nvPr>
            <p:extLst>
              <p:ext uri="{D42A27DB-BD31-4B8C-83A1-F6EECF244321}">
                <p14:modId xmlns:p14="http://schemas.microsoft.com/office/powerpoint/2010/main" val="4103487851"/>
              </p:ext>
            </p:extLst>
          </p:nvPr>
        </p:nvGraphicFramePr>
        <p:xfrm>
          <a:off x="4355976" y="1237133"/>
          <a:ext cx="3360918" cy="1586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Graphique 12"/>
          <p:cNvGraphicFramePr/>
          <p:nvPr/>
        </p:nvGraphicFramePr>
        <p:xfrm>
          <a:off x="4355976" y="3075806"/>
          <a:ext cx="3600400" cy="1586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570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08/12/2023</a:t>
            </a:fld>
            <a:endParaRPr lang="fr-FR" cap="all" dirty="0"/>
          </a:p>
        </p:txBody>
      </p:sp>
      <p:sp>
        <p:nvSpPr>
          <p:cNvPr id="5" name="Titre 4"/>
          <p:cNvSpPr>
            <a:spLocks noGrp="1"/>
          </p:cNvSpPr>
          <p:nvPr>
            <p:ph type="title"/>
          </p:nvPr>
        </p:nvSpPr>
        <p:spPr>
          <a:xfrm>
            <a:off x="323850" y="536865"/>
            <a:ext cx="8568630" cy="539991"/>
          </a:xfrm>
        </p:spPr>
        <p:txBody>
          <a:bodyPr>
            <a:noAutofit/>
          </a:bodyPr>
          <a:lstStyle/>
          <a:p>
            <a:r>
              <a:rPr lang="fr-FR" sz="1800" dirty="0">
                <a:solidFill>
                  <a:schemeClr val="tx2"/>
                </a:solidFill>
                <a:latin typeface="Marianne" panose="02000000000000000000" pitchFamily="2" charset="0"/>
              </a:rPr>
              <a:t>Renforcement des capacités d’accueil et d’accompagnement des PFR (1/2)</a:t>
            </a:r>
          </a:p>
        </p:txBody>
      </p:sp>
      <p:sp>
        <p:nvSpPr>
          <p:cNvPr id="6" name="Espace réservé du pied de page 5"/>
          <p:cNvSpPr>
            <a:spLocks noGrp="1"/>
          </p:cNvSpPr>
          <p:nvPr>
            <p:ph type="ftr" sz="quarter" idx="3"/>
          </p:nvPr>
        </p:nvSpPr>
        <p:spPr/>
        <p:txBody>
          <a:bodyPr/>
          <a:lstStyle/>
          <a:p>
            <a:r>
              <a:rPr lang="fr-FR"/>
              <a:t>Direction générale de la cohésion sociale</a:t>
            </a:r>
            <a:endParaRPr lang="fr-FR" dirty="0"/>
          </a:p>
        </p:txBody>
      </p:sp>
      <p:pic>
        <p:nvPicPr>
          <p:cNvPr id="882" name="Image 881"/>
          <p:cNvPicPr>
            <a:picLocks noChangeAspect="1"/>
          </p:cNvPicPr>
          <p:nvPr/>
        </p:nvPicPr>
        <p:blipFill>
          <a:blip r:embed="rId2"/>
          <a:stretch>
            <a:fillRect/>
          </a:stretch>
        </p:blipFill>
        <p:spPr>
          <a:xfrm>
            <a:off x="5899143" y="1798352"/>
            <a:ext cx="2174570" cy="2236800"/>
          </a:xfrm>
          <a:prstGeom prst="rect">
            <a:avLst/>
          </a:prstGeom>
        </p:spPr>
      </p:pic>
      <p:pic>
        <p:nvPicPr>
          <p:cNvPr id="905" name="Image 904"/>
          <p:cNvPicPr>
            <a:picLocks noChangeAspect="1"/>
          </p:cNvPicPr>
          <p:nvPr/>
        </p:nvPicPr>
        <p:blipFill>
          <a:blip r:embed="rId3"/>
          <a:stretch>
            <a:fillRect/>
          </a:stretch>
        </p:blipFill>
        <p:spPr>
          <a:xfrm>
            <a:off x="6111662" y="1487862"/>
            <a:ext cx="1907704" cy="250268"/>
          </a:xfrm>
          <a:prstGeom prst="rect">
            <a:avLst/>
          </a:prstGeom>
        </p:spPr>
      </p:pic>
      <p:sp>
        <p:nvSpPr>
          <p:cNvPr id="7" name="Espace réservé du texte 6"/>
          <p:cNvSpPr>
            <a:spLocks noGrp="1"/>
          </p:cNvSpPr>
          <p:nvPr>
            <p:ph type="body" sz="quarter" idx="14"/>
          </p:nvPr>
        </p:nvSpPr>
        <p:spPr>
          <a:xfrm>
            <a:off x="287787" y="1149428"/>
            <a:ext cx="5460440" cy="2880320"/>
          </a:xfrm>
        </p:spPr>
        <p:txBody>
          <a:bodyPr/>
          <a:lstStyle/>
          <a:p>
            <a:pPr marL="285750" lvl="0" indent="-285750" algn="just">
              <a:spcAft>
                <a:spcPts val="0"/>
              </a:spcAft>
              <a:buClr>
                <a:schemeClr val="bg2"/>
              </a:buClr>
              <a:buFont typeface="Marianne" panose="02000000000000000000" pitchFamily="2" charset="0"/>
              <a:buChar char="→"/>
              <a:defRPr/>
            </a:pPr>
            <a:r>
              <a:rPr lang="fr-FR" sz="1000" dirty="0">
                <a:solidFill>
                  <a:prstClr val="black"/>
                </a:solidFill>
                <a:latin typeface="Marianne" panose="02000000000000000000" pitchFamily="2" charset="0"/>
              </a:rPr>
              <a:t>Dynamique de déploiement des PFR PA et PH sur le territoire : +</a:t>
            </a:r>
            <a:r>
              <a:rPr lang="fr-FR" sz="1000" b="1" dirty="0">
                <a:solidFill>
                  <a:prstClr val="black"/>
                </a:solidFill>
                <a:latin typeface="Marianne" panose="02000000000000000000" pitchFamily="2" charset="0"/>
              </a:rPr>
              <a:t>99 PFR </a:t>
            </a:r>
            <a:endParaRPr lang="fr-FR" sz="1000" dirty="0">
              <a:solidFill>
                <a:prstClr val="black"/>
              </a:solidFill>
              <a:latin typeface="Marianne" panose="02000000000000000000" pitchFamily="2" charset="0"/>
            </a:endParaRPr>
          </a:p>
          <a:p>
            <a:pPr marL="545125" lvl="1" indent="-285750" algn="just">
              <a:spcAft>
                <a:spcPts val="0"/>
              </a:spcAft>
              <a:buClr>
                <a:schemeClr val="bg2"/>
              </a:buClr>
              <a:defRPr/>
            </a:pPr>
            <a:r>
              <a:rPr lang="fr-FR" sz="1000" dirty="0">
                <a:solidFill>
                  <a:prstClr val="black"/>
                </a:solidFill>
                <a:latin typeface="Marianne" panose="02000000000000000000" pitchFamily="2" charset="0"/>
              </a:rPr>
              <a:t>L’ouverture au champ PH a largement été suivie d’effets : </a:t>
            </a:r>
            <a:r>
              <a:rPr lang="fr-FR" sz="1000" b="1" dirty="0">
                <a:solidFill>
                  <a:prstClr val="black"/>
                </a:solidFill>
                <a:latin typeface="Marianne" panose="02000000000000000000" pitchFamily="2" charset="0"/>
              </a:rPr>
              <a:t>+62 PFR PH </a:t>
            </a:r>
          </a:p>
          <a:p>
            <a:pPr marL="545125" lvl="1" indent="-285750" algn="just">
              <a:spcAft>
                <a:spcPts val="0"/>
              </a:spcAft>
              <a:buClr>
                <a:schemeClr val="bg2"/>
              </a:buClr>
              <a:defRPr/>
            </a:pPr>
            <a:r>
              <a:rPr lang="fr-FR" sz="1000" dirty="0">
                <a:solidFill>
                  <a:prstClr val="black"/>
                </a:solidFill>
                <a:latin typeface="Marianne" panose="02000000000000000000" pitchFamily="2" charset="0"/>
              </a:rPr>
              <a:t>Sur le champ PA, augmentation progressive du nombre de PFR </a:t>
            </a:r>
            <a:r>
              <a:rPr lang="fr-FR" sz="1000" b="1" dirty="0">
                <a:solidFill>
                  <a:prstClr val="black"/>
                </a:solidFill>
                <a:latin typeface="Marianne" panose="02000000000000000000" pitchFamily="2" charset="0"/>
              </a:rPr>
              <a:t>(+37 PFR</a:t>
            </a:r>
            <a:r>
              <a:rPr lang="fr-FR" sz="1000" dirty="0">
                <a:solidFill>
                  <a:prstClr val="black"/>
                </a:solidFill>
                <a:latin typeface="Marianne" panose="02000000000000000000" pitchFamily="2" charset="0"/>
              </a:rPr>
              <a:t>), avec une moyenne de </a:t>
            </a:r>
            <a:r>
              <a:rPr lang="fr-FR" sz="1000" b="1" dirty="0">
                <a:solidFill>
                  <a:prstClr val="black"/>
                </a:solidFill>
                <a:latin typeface="Marianne" panose="02000000000000000000" pitchFamily="2" charset="0"/>
              </a:rPr>
              <a:t>plus de 2 PFR par département </a:t>
            </a:r>
            <a:r>
              <a:rPr lang="fr-FR" sz="1000" dirty="0">
                <a:solidFill>
                  <a:prstClr val="black"/>
                </a:solidFill>
                <a:latin typeface="Marianne" panose="02000000000000000000" pitchFamily="2" charset="0"/>
              </a:rPr>
              <a:t>à la fin de la Stratégie.</a:t>
            </a:r>
          </a:p>
          <a:p>
            <a:pPr marL="284400" indent="-285750" algn="just">
              <a:spcBef>
                <a:spcPts val="600"/>
              </a:spcBef>
              <a:spcAft>
                <a:spcPts val="0"/>
              </a:spcAft>
              <a:buClr>
                <a:schemeClr val="bg2"/>
              </a:buClr>
              <a:buFont typeface="Marianne" panose="02000000000000000000" pitchFamily="2" charset="0"/>
              <a:buChar char="→"/>
              <a:defRPr/>
            </a:pPr>
            <a:r>
              <a:rPr lang="fr-FR" sz="1000" dirty="0">
                <a:latin typeface="Marianne" panose="02000000000000000000" pitchFamily="2" charset="0"/>
                <a:cs typeface="Calibri" panose="020F0502020204030204" pitchFamily="34" charset="0"/>
              </a:rPr>
              <a:t>La majorité des PFR (246 PFR) sont financées uniquement par l’ARS. Seules 19 d’entre elles bénéficient d’un financement du CD.</a:t>
            </a:r>
            <a:endParaRPr lang="fr-FR" sz="1000" b="1" dirty="0">
              <a:solidFill>
                <a:prstClr val="black"/>
              </a:solidFill>
              <a:latin typeface="Marianne" panose="02000000000000000000" pitchFamily="2" charset="0"/>
            </a:endParaRPr>
          </a:p>
        </p:txBody>
      </p:sp>
      <p:pic>
        <p:nvPicPr>
          <p:cNvPr id="887" name="Image 886"/>
          <p:cNvPicPr>
            <a:picLocks noChangeAspect="1"/>
          </p:cNvPicPr>
          <p:nvPr/>
        </p:nvPicPr>
        <p:blipFill>
          <a:blip r:embed="rId4"/>
          <a:stretch>
            <a:fillRect/>
          </a:stretch>
        </p:blipFill>
        <p:spPr>
          <a:xfrm>
            <a:off x="6660232" y="4417520"/>
            <a:ext cx="198365" cy="145145"/>
          </a:xfrm>
          <a:prstGeom prst="rect">
            <a:avLst/>
          </a:prstGeom>
        </p:spPr>
      </p:pic>
      <p:pic>
        <p:nvPicPr>
          <p:cNvPr id="889" name="Image 888"/>
          <p:cNvPicPr>
            <a:picLocks noChangeAspect="1"/>
          </p:cNvPicPr>
          <p:nvPr/>
        </p:nvPicPr>
        <p:blipFill>
          <a:blip r:embed="rId5"/>
          <a:stretch>
            <a:fillRect/>
          </a:stretch>
        </p:blipFill>
        <p:spPr>
          <a:xfrm>
            <a:off x="6660232" y="4189546"/>
            <a:ext cx="198365" cy="145145"/>
          </a:xfrm>
          <a:prstGeom prst="rect">
            <a:avLst/>
          </a:prstGeom>
        </p:spPr>
      </p:pic>
      <p:pic>
        <p:nvPicPr>
          <p:cNvPr id="892" name="Image 891"/>
          <p:cNvPicPr>
            <a:picLocks noChangeAspect="1"/>
          </p:cNvPicPr>
          <p:nvPr/>
        </p:nvPicPr>
        <p:blipFill>
          <a:blip r:embed="rId6"/>
          <a:stretch>
            <a:fillRect/>
          </a:stretch>
        </p:blipFill>
        <p:spPr>
          <a:xfrm>
            <a:off x="6868024" y="4155597"/>
            <a:ext cx="394981" cy="224421"/>
          </a:xfrm>
          <a:prstGeom prst="rect">
            <a:avLst/>
          </a:prstGeom>
        </p:spPr>
      </p:pic>
      <p:pic>
        <p:nvPicPr>
          <p:cNvPr id="894" name="Image 893"/>
          <p:cNvPicPr>
            <a:picLocks noChangeAspect="1"/>
          </p:cNvPicPr>
          <p:nvPr/>
        </p:nvPicPr>
        <p:blipFill>
          <a:blip r:embed="rId7"/>
          <a:stretch>
            <a:fillRect/>
          </a:stretch>
        </p:blipFill>
        <p:spPr>
          <a:xfrm>
            <a:off x="6868024" y="4409397"/>
            <a:ext cx="394981" cy="224421"/>
          </a:xfrm>
          <a:prstGeom prst="rect">
            <a:avLst/>
          </a:prstGeom>
        </p:spPr>
      </p:pic>
      <p:pic>
        <p:nvPicPr>
          <p:cNvPr id="896" name="Image 895"/>
          <p:cNvPicPr>
            <a:picLocks noChangeAspect="1"/>
          </p:cNvPicPr>
          <p:nvPr/>
        </p:nvPicPr>
        <p:blipFill>
          <a:blip r:embed="rId8"/>
          <a:stretch>
            <a:fillRect/>
          </a:stretch>
        </p:blipFill>
        <p:spPr>
          <a:xfrm>
            <a:off x="7362744" y="4196873"/>
            <a:ext cx="190472" cy="139370"/>
          </a:xfrm>
          <a:prstGeom prst="rect">
            <a:avLst/>
          </a:prstGeom>
        </p:spPr>
      </p:pic>
      <p:pic>
        <p:nvPicPr>
          <p:cNvPr id="898" name="Image 897"/>
          <p:cNvPicPr>
            <a:picLocks noChangeAspect="1"/>
          </p:cNvPicPr>
          <p:nvPr/>
        </p:nvPicPr>
        <p:blipFill>
          <a:blip r:embed="rId9"/>
          <a:stretch>
            <a:fillRect/>
          </a:stretch>
        </p:blipFill>
        <p:spPr>
          <a:xfrm>
            <a:off x="7362744" y="4428279"/>
            <a:ext cx="190472" cy="139370"/>
          </a:xfrm>
          <a:prstGeom prst="rect">
            <a:avLst/>
          </a:prstGeom>
        </p:spPr>
      </p:pic>
      <p:pic>
        <p:nvPicPr>
          <p:cNvPr id="901" name="Image 900"/>
          <p:cNvPicPr>
            <a:picLocks noChangeAspect="1"/>
          </p:cNvPicPr>
          <p:nvPr/>
        </p:nvPicPr>
        <p:blipFill>
          <a:blip r:embed="rId10"/>
          <a:stretch>
            <a:fillRect/>
          </a:stretch>
        </p:blipFill>
        <p:spPr>
          <a:xfrm>
            <a:off x="7555534" y="4185359"/>
            <a:ext cx="407925" cy="231776"/>
          </a:xfrm>
          <a:prstGeom prst="rect">
            <a:avLst/>
          </a:prstGeom>
        </p:spPr>
      </p:pic>
      <p:pic>
        <p:nvPicPr>
          <p:cNvPr id="903" name="Image 902"/>
          <p:cNvPicPr>
            <a:picLocks noChangeAspect="1"/>
          </p:cNvPicPr>
          <p:nvPr/>
        </p:nvPicPr>
        <p:blipFill>
          <a:blip r:embed="rId11"/>
          <a:stretch>
            <a:fillRect/>
          </a:stretch>
        </p:blipFill>
        <p:spPr>
          <a:xfrm>
            <a:off x="7553216" y="4401517"/>
            <a:ext cx="881953" cy="228485"/>
          </a:xfrm>
          <a:prstGeom prst="rect">
            <a:avLst/>
          </a:prstGeom>
        </p:spPr>
      </p:pic>
      <p:pic>
        <p:nvPicPr>
          <p:cNvPr id="907" name="Image 906"/>
          <p:cNvPicPr>
            <a:picLocks noChangeAspect="1"/>
          </p:cNvPicPr>
          <p:nvPr/>
        </p:nvPicPr>
        <p:blipFill>
          <a:blip r:embed="rId12"/>
          <a:stretch>
            <a:fillRect/>
          </a:stretch>
        </p:blipFill>
        <p:spPr>
          <a:xfrm>
            <a:off x="8202170" y="1923678"/>
            <a:ext cx="232999" cy="207810"/>
          </a:xfrm>
          <a:prstGeom prst="rect">
            <a:avLst/>
          </a:prstGeom>
        </p:spPr>
      </p:pic>
      <p:pic>
        <p:nvPicPr>
          <p:cNvPr id="909" name="Image 908"/>
          <p:cNvPicPr>
            <a:picLocks noChangeAspect="1"/>
          </p:cNvPicPr>
          <p:nvPr/>
        </p:nvPicPr>
        <p:blipFill>
          <a:blip r:embed="rId13"/>
          <a:stretch>
            <a:fillRect/>
          </a:stretch>
        </p:blipFill>
        <p:spPr>
          <a:xfrm>
            <a:off x="8196971" y="2194337"/>
            <a:ext cx="319367" cy="352123"/>
          </a:xfrm>
          <a:prstGeom prst="rect">
            <a:avLst/>
          </a:prstGeom>
        </p:spPr>
      </p:pic>
      <p:pic>
        <p:nvPicPr>
          <p:cNvPr id="912" name="Image 911"/>
          <p:cNvPicPr>
            <a:picLocks noChangeAspect="1"/>
          </p:cNvPicPr>
          <p:nvPr/>
        </p:nvPicPr>
        <p:blipFill>
          <a:blip r:embed="rId14"/>
          <a:stretch>
            <a:fillRect/>
          </a:stretch>
        </p:blipFill>
        <p:spPr>
          <a:xfrm>
            <a:off x="8206592" y="2603619"/>
            <a:ext cx="264374" cy="302141"/>
          </a:xfrm>
          <a:prstGeom prst="rect">
            <a:avLst/>
          </a:prstGeom>
        </p:spPr>
      </p:pic>
      <p:pic>
        <p:nvPicPr>
          <p:cNvPr id="914" name="Image 913"/>
          <p:cNvPicPr>
            <a:picLocks noChangeAspect="1"/>
          </p:cNvPicPr>
          <p:nvPr/>
        </p:nvPicPr>
        <p:blipFill>
          <a:blip r:embed="rId15"/>
          <a:stretch>
            <a:fillRect/>
          </a:stretch>
        </p:blipFill>
        <p:spPr>
          <a:xfrm>
            <a:off x="8224629" y="2973966"/>
            <a:ext cx="264049" cy="377213"/>
          </a:xfrm>
          <a:prstGeom prst="rect">
            <a:avLst/>
          </a:prstGeom>
        </p:spPr>
      </p:pic>
      <p:pic>
        <p:nvPicPr>
          <p:cNvPr id="916" name="Image 915"/>
          <p:cNvPicPr>
            <a:picLocks noChangeAspect="1"/>
          </p:cNvPicPr>
          <p:nvPr/>
        </p:nvPicPr>
        <p:blipFill>
          <a:blip r:embed="rId16"/>
          <a:stretch>
            <a:fillRect/>
          </a:stretch>
        </p:blipFill>
        <p:spPr>
          <a:xfrm>
            <a:off x="8238905" y="3419385"/>
            <a:ext cx="270145" cy="303394"/>
          </a:xfrm>
          <a:prstGeom prst="rect">
            <a:avLst/>
          </a:prstGeom>
        </p:spPr>
      </p:pic>
      <p:graphicFrame>
        <p:nvGraphicFramePr>
          <p:cNvPr id="923" name="Graphique 922"/>
          <p:cNvGraphicFramePr/>
          <p:nvPr/>
        </p:nvGraphicFramePr>
        <p:xfrm>
          <a:off x="1007444" y="2603619"/>
          <a:ext cx="4140620" cy="2447810"/>
        </p:xfrm>
        <a:graphic>
          <a:graphicData uri="http://schemas.openxmlformats.org/drawingml/2006/chart">
            <c:chart xmlns:c="http://schemas.openxmlformats.org/drawingml/2006/chart" xmlns:r="http://schemas.openxmlformats.org/officeDocument/2006/relationships" r:id="rId17"/>
          </a:graphicData>
        </a:graphic>
      </p:graphicFrame>
    </p:spTree>
    <p:extLst>
      <p:ext uri="{BB962C8B-B14F-4D97-AF65-F5344CB8AC3E}">
        <p14:creationId xmlns:p14="http://schemas.microsoft.com/office/powerpoint/2010/main" val="297421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08/12/2023</a:t>
            </a:fld>
            <a:endParaRPr lang="fr-FR" cap="all" dirty="0"/>
          </a:p>
        </p:txBody>
      </p:sp>
      <p:sp>
        <p:nvSpPr>
          <p:cNvPr id="5" name="Titre 4"/>
          <p:cNvSpPr>
            <a:spLocks noGrp="1"/>
          </p:cNvSpPr>
          <p:nvPr>
            <p:ph type="title"/>
          </p:nvPr>
        </p:nvSpPr>
        <p:spPr>
          <a:xfrm>
            <a:off x="323850" y="682801"/>
            <a:ext cx="8518674" cy="539991"/>
          </a:xfrm>
        </p:spPr>
        <p:txBody>
          <a:bodyPr>
            <a:noAutofit/>
          </a:bodyPr>
          <a:lstStyle/>
          <a:p>
            <a:r>
              <a:rPr lang="fr-FR" sz="1800" dirty="0">
                <a:solidFill>
                  <a:schemeClr val="tx2"/>
                </a:solidFill>
                <a:latin typeface="Marianne" panose="02000000000000000000" pitchFamily="2" charset="0"/>
              </a:rPr>
              <a:t>Renforcement des capacités d’accueil et d’accompagnement des PFR (2/2)</a:t>
            </a:r>
          </a:p>
        </p:txBody>
      </p:sp>
      <p:sp>
        <p:nvSpPr>
          <p:cNvPr id="6" name="Espace réservé du pied de page 5"/>
          <p:cNvSpPr>
            <a:spLocks noGrp="1"/>
          </p:cNvSpPr>
          <p:nvPr>
            <p:ph type="ftr" sz="quarter" idx="3"/>
          </p:nvPr>
        </p:nvSpPr>
        <p:spPr/>
        <p:txBody>
          <a:bodyPr/>
          <a:lstStyle/>
          <a:p>
            <a:r>
              <a:rPr lang="fr-FR"/>
              <a:t>Direction générale de la cohésion sociale</a:t>
            </a:r>
            <a:endParaRPr lang="fr-FR" dirty="0"/>
          </a:p>
        </p:txBody>
      </p:sp>
      <p:sp>
        <p:nvSpPr>
          <p:cNvPr id="7" name="Espace réservé du texte 6"/>
          <p:cNvSpPr>
            <a:spLocks noGrp="1"/>
          </p:cNvSpPr>
          <p:nvPr>
            <p:ph type="body" sz="quarter" idx="14"/>
          </p:nvPr>
        </p:nvSpPr>
        <p:spPr>
          <a:xfrm>
            <a:off x="432209" y="1615652"/>
            <a:ext cx="3456062" cy="576064"/>
          </a:xfrm>
        </p:spPr>
        <p:txBody>
          <a:bodyPr/>
          <a:lstStyle/>
          <a:p>
            <a:pPr algn="just"/>
            <a:r>
              <a:rPr lang="fr-FR" dirty="0">
                <a:latin typeface="Marianne" panose="02000000000000000000" pitchFamily="2" charset="0"/>
              </a:rPr>
              <a:t>11 ARS ont communiqué des données sur les </a:t>
            </a:r>
            <a:r>
              <a:rPr lang="fr-FR" b="1" dirty="0">
                <a:latin typeface="Marianne" panose="02000000000000000000" pitchFamily="2" charset="0"/>
              </a:rPr>
              <a:t>23 837 aidants </a:t>
            </a:r>
            <a:r>
              <a:rPr lang="fr-FR" dirty="0">
                <a:latin typeface="Marianne" panose="02000000000000000000" pitchFamily="2" charset="0"/>
              </a:rPr>
              <a:t>accompagnés par une PFR sur leur territoire en 2021. </a:t>
            </a:r>
          </a:p>
        </p:txBody>
      </p:sp>
      <p:graphicFrame>
        <p:nvGraphicFramePr>
          <p:cNvPr id="10" name="Graphique 9"/>
          <p:cNvGraphicFramePr/>
          <p:nvPr/>
        </p:nvGraphicFramePr>
        <p:xfrm>
          <a:off x="0" y="2460555"/>
          <a:ext cx="4320480" cy="1944216"/>
        </p:xfrm>
        <a:graphic>
          <a:graphicData uri="http://schemas.openxmlformats.org/drawingml/2006/chart">
            <c:chart xmlns:c="http://schemas.openxmlformats.org/drawingml/2006/chart" xmlns:r="http://schemas.openxmlformats.org/officeDocument/2006/relationships" r:id="rId2"/>
          </a:graphicData>
        </a:graphic>
      </p:graphicFrame>
      <p:sp>
        <p:nvSpPr>
          <p:cNvPr id="11" name="Espace réservé du texte 6"/>
          <p:cNvSpPr>
            <a:spLocks noGrp="1"/>
          </p:cNvSpPr>
          <p:nvPr>
            <p:ph type="body" sz="quarter" idx="14"/>
          </p:nvPr>
        </p:nvSpPr>
        <p:spPr>
          <a:xfrm>
            <a:off x="5220072" y="1615652"/>
            <a:ext cx="3456062" cy="576064"/>
          </a:xfrm>
        </p:spPr>
        <p:txBody>
          <a:bodyPr/>
          <a:lstStyle/>
          <a:p>
            <a:pPr algn="just"/>
            <a:r>
              <a:rPr lang="fr-FR" dirty="0">
                <a:latin typeface="Marianne" panose="02000000000000000000" pitchFamily="2" charset="0"/>
              </a:rPr>
              <a:t>8 ARS ont communiqué des éléments sur le profil des aidants de </a:t>
            </a:r>
            <a:r>
              <a:rPr lang="fr-FR" b="1" dirty="0">
                <a:latin typeface="Marianne" panose="02000000000000000000" pitchFamily="2" charset="0"/>
              </a:rPr>
              <a:t>personnes âgées</a:t>
            </a:r>
            <a:r>
              <a:rPr lang="fr-FR" dirty="0">
                <a:latin typeface="Marianne" panose="02000000000000000000" pitchFamily="2" charset="0"/>
              </a:rPr>
              <a:t> accompagnés par une PFR. </a:t>
            </a:r>
          </a:p>
        </p:txBody>
      </p:sp>
      <p:graphicFrame>
        <p:nvGraphicFramePr>
          <p:cNvPr id="12" name="Graphique 11"/>
          <p:cNvGraphicFramePr/>
          <p:nvPr/>
        </p:nvGraphicFramePr>
        <p:xfrm>
          <a:off x="5053682" y="2406158"/>
          <a:ext cx="3788842" cy="20530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797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08/12/2023</a:t>
            </a:fld>
            <a:endParaRPr lang="fr-FR" cap="all" dirty="0"/>
          </a:p>
        </p:txBody>
      </p:sp>
      <p:sp>
        <p:nvSpPr>
          <p:cNvPr id="3" name="Titre 2"/>
          <p:cNvSpPr>
            <a:spLocks noGrp="1"/>
          </p:cNvSpPr>
          <p:nvPr>
            <p:ph type="title"/>
          </p:nvPr>
        </p:nvSpPr>
        <p:spPr>
          <a:xfrm>
            <a:off x="354788" y="594178"/>
            <a:ext cx="8424863" cy="539991"/>
          </a:xfrm>
        </p:spPr>
        <p:txBody>
          <a:bodyPr>
            <a:normAutofit/>
          </a:bodyPr>
          <a:lstStyle/>
          <a:p>
            <a:r>
              <a:rPr lang="fr-FR" sz="1800" dirty="0">
                <a:solidFill>
                  <a:schemeClr val="tx2"/>
                </a:solidFill>
                <a:latin typeface="Marianne" panose="02000000000000000000" pitchFamily="2" charset="0"/>
              </a:rPr>
              <a:t>Séjours de vacances répit</a:t>
            </a:r>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a:t>Direction Générale de la Cohésion Sociale</a:t>
            </a:r>
          </a:p>
        </p:txBody>
      </p:sp>
      <p:sp>
        <p:nvSpPr>
          <p:cNvPr id="5" name="Espace réservé du texte 4"/>
          <p:cNvSpPr>
            <a:spLocks noGrp="1"/>
          </p:cNvSpPr>
          <p:nvPr>
            <p:ph type="body" sz="quarter" idx="14"/>
          </p:nvPr>
        </p:nvSpPr>
        <p:spPr>
          <a:xfrm>
            <a:off x="323850" y="1350106"/>
            <a:ext cx="3888110" cy="3237867"/>
          </a:xfrm>
        </p:spPr>
        <p:txBody>
          <a:bodyPr/>
          <a:lstStyle/>
          <a:p>
            <a:pPr marL="377825" indent="-285750">
              <a:buClr>
                <a:schemeClr val="bg2"/>
              </a:buClr>
              <a:buFont typeface="Arial" panose="020B0604020202020204" pitchFamily="34" charset="0"/>
              <a:buChar char="→"/>
            </a:pPr>
            <a:r>
              <a:rPr lang="fr-FR" dirty="0">
                <a:latin typeface="Marianne" panose="02000000000000000000" pitchFamily="2" charset="0"/>
              </a:rPr>
              <a:t>Les 8 ARS répondantes ont indiqué avoir organisé 181 séjours de vacances répit en 2021. </a:t>
            </a:r>
          </a:p>
          <a:p>
            <a:pPr marL="377825" indent="-285750">
              <a:buClr>
                <a:schemeClr val="bg2"/>
              </a:buClr>
              <a:buFont typeface="Arial" panose="020B0604020202020204" pitchFamily="34" charset="0"/>
              <a:buChar char="→"/>
            </a:pPr>
            <a:r>
              <a:rPr lang="fr-FR" dirty="0">
                <a:latin typeface="Marianne" panose="02000000000000000000" pitchFamily="2" charset="0"/>
              </a:rPr>
              <a:t>Les 1951 bénéficiaires sont pour plus des ¾ des personnes en situation de handicap. Cela peut notamment s’expliquer par : </a:t>
            </a:r>
          </a:p>
          <a:p>
            <a:pPr marL="637200" lvl="1" indent="-285750">
              <a:buClr>
                <a:schemeClr val="bg2"/>
              </a:buClr>
            </a:pPr>
            <a:r>
              <a:rPr lang="fr-FR" dirty="0">
                <a:latin typeface="Marianne" panose="02000000000000000000" pitchFamily="2" charset="0"/>
              </a:rPr>
              <a:t>La publication, en 2020, dans le cadre de la crise sanitaire, de lignes directrices pour l’organisation de séjours de vacances répit pour les personnes en situation de handicap et leurs aidants ;</a:t>
            </a:r>
          </a:p>
          <a:p>
            <a:pPr marL="637200" lvl="1" indent="-285750">
              <a:buClr>
                <a:schemeClr val="bg2"/>
              </a:buClr>
            </a:pPr>
            <a:r>
              <a:rPr lang="fr-FR" dirty="0">
                <a:latin typeface="Marianne" panose="02000000000000000000" pitchFamily="2" charset="0"/>
              </a:rPr>
              <a:t>Le fonctionnement des ESMS enfants, historiquement ouverts 210 jours par an.</a:t>
            </a:r>
          </a:p>
        </p:txBody>
      </p:sp>
      <p:graphicFrame>
        <p:nvGraphicFramePr>
          <p:cNvPr id="13" name="Graphique 12"/>
          <p:cNvGraphicFramePr/>
          <p:nvPr>
            <p:extLst>
              <p:ext uri="{D42A27DB-BD31-4B8C-83A1-F6EECF244321}">
                <p14:modId xmlns:p14="http://schemas.microsoft.com/office/powerpoint/2010/main" val="3439612881"/>
              </p:ext>
            </p:extLst>
          </p:nvPr>
        </p:nvGraphicFramePr>
        <p:xfrm>
          <a:off x="4211960" y="1623659"/>
          <a:ext cx="4824536" cy="2606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0165534"/>
      </p:ext>
    </p:extLst>
  </p:cSld>
  <p:clrMapOvr>
    <a:masterClrMapping/>
  </p:clrMapOvr>
</p:sld>
</file>

<file path=ppt/theme/theme1.xml><?xml version="1.0" encoding="utf-8"?>
<a:theme xmlns:a="http://schemas.openxmlformats.org/drawingml/2006/main" name="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AA706352-A86B-4C9A-8846-380F6931BB55}" vid="{3179D55C-2D1E-4343-8DA7-886D54C657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D9657AB240534FA47392B42D2A0B2D" ma:contentTypeVersion="15" ma:contentTypeDescription="Crée un document." ma:contentTypeScope="" ma:versionID="58a6203afa7048797f3eccd6abf1316b">
  <xsd:schema xmlns:xsd="http://www.w3.org/2001/XMLSchema" xmlns:xs="http://www.w3.org/2001/XMLSchema" xmlns:p="http://schemas.microsoft.com/office/2006/metadata/properties" xmlns:ns2="13ce2ff7-2097-4385-8f01-e78f2d2cac04" xmlns:ns3="0f8b002d-164b-4083-8769-edde8b84f089" targetNamespace="http://schemas.microsoft.com/office/2006/metadata/properties" ma:root="true" ma:fieldsID="d81b30a61464302ba9a5210b7ca5eb09" ns2:_="" ns3:_="">
    <xsd:import namespace="13ce2ff7-2097-4385-8f01-e78f2d2cac04"/>
    <xsd:import namespace="0f8b002d-164b-4083-8769-edde8b84f08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ce2ff7-2097-4385-8f01-e78f2d2cac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8c8c67d6-6106-4215-811c-2dfec4b6d4b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8b002d-164b-4083-8769-edde8b84f089"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dcb4e5b6-1ba3-4bce-a591-7bdfb77b078c}" ma:internalName="TaxCatchAll" ma:showField="CatchAllData" ma:web="0f8b002d-164b-4083-8769-edde8b84f0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ce2ff7-2097-4385-8f01-e78f2d2cac04">
      <Terms xmlns="http://schemas.microsoft.com/office/infopath/2007/PartnerControls"/>
    </lcf76f155ced4ddcb4097134ff3c332f>
    <TaxCatchAll xmlns="0f8b002d-164b-4083-8769-edde8b84f089" xsi:nil="true"/>
  </documentManagement>
</p:properties>
</file>

<file path=customXml/itemProps1.xml><?xml version="1.0" encoding="utf-8"?>
<ds:datastoreItem xmlns:ds="http://schemas.openxmlformats.org/officeDocument/2006/customXml" ds:itemID="{77F3C15D-5ACD-4802-9379-104B689BF245}"/>
</file>

<file path=customXml/itemProps2.xml><?xml version="1.0" encoding="utf-8"?>
<ds:datastoreItem xmlns:ds="http://schemas.openxmlformats.org/officeDocument/2006/customXml" ds:itemID="{F3BE3089-1C74-4D00-9444-5527A3455092}"/>
</file>

<file path=customXml/itemProps3.xml><?xml version="1.0" encoding="utf-8"?>
<ds:datastoreItem xmlns:ds="http://schemas.openxmlformats.org/officeDocument/2006/customXml" ds:itemID="{5482B519-A647-4040-9EE2-BCD94D4E5C5A}"/>
</file>

<file path=docProps/app.xml><?xml version="1.0" encoding="utf-8"?>
<Properties xmlns="http://schemas.openxmlformats.org/officeDocument/2006/extended-properties" xmlns:vt="http://schemas.openxmlformats.org/officeDocument/2006/docPropsVTypes">
  <Template>Template_présentation ppt_DGCS_GOUV</Template>
  <TotalTime>2153</TotalTime>
  <Words>2027</Words>
  <Application>Microsoft Office PowerPoint</Application>
  <PresentationFormat>Affichage à l'écran (16:9)</PresentationFormat>
  <Paragraphs>230</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Marianne</vt:lpstr>
      <vt:lpstr>Wingdings</vt:lpstr>
      <vt:lpstr>PREMIER MINISTRE</vt:lpstr>
      <vt:lpstr>Présentation PowerPoint</vt:lpstr>
      <vt:lpstr>Présentation PowerPoint</vt:lpstr>
      <vt:lpstr>Présentation PowerPoint</vt:lpstr>
      <vt:lpstr>Bilan de la Stratégie 2020-2022 – Focus sur le répit (1/2)</vt:lpstr>
      <vt:lpstr>Bilan de la Stratégie 2020-2022 – Focus sur le répit (2/2)</vt:lpstr>
      <vt:lpstr>Déploiement de l’accueil temporaire</vt:lpstr>
      <vt:lpstr>Renforcement des capacités d’accueil et d’accompagnement des PFR (1/2)</vt:lpstr>
      <vt:lpstr>Renforcement des capacités d’accueil et d’accompagnement des PFR (2/2)</vt:lpstr>
      <vt:lpstr>Séjours de vacances répit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BPT/DNUM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Isabelle CASTAGNO</dc:creator>
  <cp:lastModifiedBy>Nadia Ecalle</cp:lastModifiedBy>
  <cp:revision>241</cp:revision>
  <dcterms:created xsi:type="dcterms:W3CDTF">2023-05-03T12:20:49Z</dcterms:created>
  <dcterms:modified xsi:type="dcterms:W3CDTF">2023-12-08T10:55:29Z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0x010100FBD9657AB240534FA47392B42D2A0B2D</vt:lpwstr>
  </property>
</Properties>
</file>